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DM Serif Text" pitchFamily="2" charset="0"/>
      <p:regular r:id="rId57"/>
      <p:italic r:id="rId58"/>
    </p:embeddedFont>
    <p:embeddedFont>
      <p:font typeface="Georgia" panose="02040502050405020303" pitchFamily="18" charset="0"/>
      <p:regular r:id="rId59"/>
      <p:bold r:id="rId60"/>
      <p:italic r:id="rId61"/>
      <p:boldItalic r:id="rId62"/>
    </p:embeddedFont>
    <p:embeddedFont>
      <p:font typeface="Helvetica Neue" panose="020B0604020202020204" charset="0"/>
      <p:regular r:id="rId63"/>
      <p:bold r:id="rId64"/>
      <p:italic r:id="rId65"/>
      <p:boldItalic r:id="rId66"/>
    </p:embeddedFont>
    <p:embeddedFont>
      <p:font typeface="Helvetica Neue Light" panose="020B0604020202020204" charset="0"/>
      <p:regular r:id="rId67"/>
      <p:bold r:id="rId68"/>
      <p:italic r:id="rId69"/>
      <p:boldItalic r:id="rId70"/>
    </p:embeddedFont>
    <p:embeddedFont>
      <p:font typeface="Inter" panose="020B0604020202020204" charset="0"/>
      <p:regular r:id="rId71"/>
      <p:bold r:id="rId72"/>
    </p:embeddedFont>
    <p:embeddedFont>
      <p:font typeface="Inter ExtraBold" panose="020B0604020202020204" charset="0"/>
      <p:bold r:id="rId73"/>
    </p:embeddedFont>
    <p:embeddedFont>
      <p:font typeface="Inter Light" panose="020B0604020202020204" charset="0"/>
      <p:regular r:id="rId74"/>
      <p:bold r:id="rId75"/>
    </p:embeddedFont>
    <p:embeddedFont>
      <p:font typeface="Inter Medium" panose="020B0604020202020204" charset="0"/>
      <p:regular r:id="rId76"/>
      <p:bold r:id="rId77"/>
    </p:embeddedFont>
    <p:embeddedFont>
      <p:font typeface="Inter SemiBold" panose="020B0604020202020204" charset="0"/>
      <p:regular r:id="rId78"/>
      <p:bold r:id="rId79"/>
    </p:embeddedFont>
    <p:embeddedFont>
      <p:font typeface="Open Sans" panose="020B0606030504020204" pitchFamily="34" charset="0"/>
      <p:regular r:id="rId80"/>
      <p:bold r:id="rId81"/>
      <p:italic r:id="rId82"/>
      <p:boldItalic r:id="rId83"/>
    </p:embeddedFont>
    <p:embeddedFont>
      <p:font typeface="Poppins" panose="00000500000000000000" pitchFamily="2" charset="0"/>
      <p:regular r:id="rId84"/>
      <p:bold r:id="rId85"/>
      <p:italic r:id="rId86"/>
      <p:boldItalic r:id="rId87"/>
    </p:embeddedFont>
    <p:embeddedFont>
      <p:font typeface="Poppins Medium" panose="00000600000000000000" pitchFamily="2" charset="0"/>
      <p:regular r:id="rId88"/>
      <p:bold r:id="rId89"/>
      <p:italic r:id="rId90"/>
      <p:boldItalic r:id="rId91"/>
    </p:embeddedFont>
    <p:embeddedFont>
      <p:font typeface="Roboto" panose="02000000000000000000" pitchFamily="2" charset="0"/>
      <p:regular r:id="rId92"/>
      <p:bold r:id="rId93"/>
      <p:italic r:id="rId94"/>
      <p:boldItalic r:id="rId95"/>
    </p:embeddedFont>
    <p:embeddedFont>
      <p:font typeface="Roboto Slab SemiBold" pitchFamily="2" charset="0"/>
      <p:regular r:id="rId96"/>
      <p:bold r:id="rId97"/>
    </p:embeddedFont>
    <p:embeddedFont>
      <p:font typeface="Work Sans" pitchFamily="2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509E5E-6BB2-428D-889B-AD8FA74B62F2}">
  <a:tblStyle styleId="{F6509E5E-6BB2-428D-889B-AD8FA74B62F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41BE3F7-C958-4170-9245-5DFDD40B05F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0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font" Target="fonts/font32.fntdata"/><Relationship Id="rId89" Type="http://schemas.openxmlformats.org/officeDocument/2006/relationships/font" Target="fonts/font3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font" Target="fonts/font38.fntdata"/><Relationship Id="rId95" Type="http://schemas.openxmlformats.org/officeDocument/2006/relationships/font" Target="fonts/font43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0" Type="http://schemas.openxmlformats.org/officeDocument/2006/relationships/font" Target="fonts/font28.fntdata"/><Relationship Id="rId85" Type="http://schemas.openxmlformats.org/officeDocument/2006/relationships/font" Target="fonts/font33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font" Target="fonts/font7.fntdata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88" Type="http://schemas.openxmlformats.org/officeDocument/2006/relationships/font" Target="fonts/font36.fntdata"/><Relationship Id="rId91" Type="http://schemas.openxmlformats.org/officeDocument/2006/relationships/font" Target="fonts/font39.fntdata"/><Relationship Id="rId96" Type="http://schemas.openxmlformats.org/officeDocument/2006/relationships/font" Target="fonts/font4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font" Target="fonts/font34.fntdata"/><Relationship Id="rId94" Type="http://schemas.openxmlformats.org/officeDocument/2006/relationships/font" Target="fonts/font42.fntdata"/><Relationship Id="rId99" Type="http://schemas.openxmlformats.org/officeDocument/2006/relationships/font" Target="fonts/font47.fntdata"/><Relationship Id="rId101" Type="http://schemas.openxmlformats.org/officeDocument/2006/relationships/font" Target="fonts/font4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97" Type="http://schemas.openxmlformats.org/officeDocument/2006/relationships/font" Target="fonts/font45.fntdata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92" Type="http://schemas.openxmlformats.org/officeDocument/2006/relationships/font" Target="fonts/font4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4.fntdata"/><Relationship Id="rId87" Type="http://schemas.openxmlformats.org/officeDocument/2006/relationships/font" Target="fonts/font35.fntdata"/><Relationship Id="rId61" Type="http://schemas.openxmlformats.org/officeDocument/2006/relationships/font" Target="fonts/font9.fntdata"/><Relationship Id="rId82" Type="http://schemas.openxmlformats.org/officeDocument/2006/relationships/font" Target="fonts/font3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font" Target="fonts/font4.fntdata"/><Relationship Id="rId77" Type="http://schemas.openxmlformats.org/officeDocument/2006/relationships/font" Target="fonts/font25.fntdata"/><Relationship Id="rId100" Type="http://schemas.openxmlformats.org/officeDocument/2006/relationships/font" Target="fonts/font48.fntdata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93" Type="http://schemas.openxmlformats.org/officeDocument/2006/relationships/font" Target="fonts/font41.fntdata"/><Relationship Id="rId98" Type="http://schemas.openxmlformats.org/officeDocument/2006/relationships/font" Target="fonts/font46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fd3d42f13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4fd3d42f13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ce12e7e7b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ce12e7e7b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e21a06c59_0_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e21a06c59_0_1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e21a06c59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e21a06c59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e21a06c59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e21a06c59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5ce12e7e7b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5ce12e7e7b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ce12e7e7b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5ce12e7e7b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5ce12e7e7b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5ce12e7e7b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5ce12e7e7b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5ce12e7e7b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5ce12e7e7b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5ce12e7e7b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5e428640d8_1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5e428640d8_1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e21a06c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e21a06c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5ce12e7e7b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5ce12e7e7b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5ce12e7e7b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5ce12e7e7b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5ce12e7e7b_0_2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5ce12e7e7b_0_2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5e428640d8_1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5e428640d8_1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5ce12e7e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5ce12e7e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5ce12e7e7b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5ce12e7e7b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5ce12e7e7b_0_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5ce12e7e7b_0_1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5ce12e7e7b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5ce12e7e7b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5ce12e7e7b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5ce12e7e7b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5e428640d8_1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5e428640d8_1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fd3d42f1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4fd3d42f1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i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5e428640d8_1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5e428640d8_1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5e428640d8_1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5e428640d8_1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5ce12e7e7b_0_1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g25ce12e7e7b_0_1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i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ce12e7e7b_0_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g25ce12e7e7b_0_1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i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5e428640d8_1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5e428640d8_1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5e428640d8_1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5e428640d8_1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5e428640d8_1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5e428640d8_1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5e428640d8_1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5e428640d8_1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5e428640d8_1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5e428640d8_1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5ce12e7e7b_0_2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5ce12e7e7b_0_2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e504d60a6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e504d60a6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5e21a06c59_0_2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5e21a06c59_0_2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5e21a06c59_0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5e21a06c59_0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5e21a06c59_0_2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5e21a06c59_0_2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5e21a06c59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5e21a06c59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5e21a06c59_0_2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5e21a06c59_0_2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5e21a06c59_0_2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5e21a06c59_0_2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5e21a06c59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5e21a06c59_0_1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25e21a06c59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25e21a06c59_0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5e428640d8_1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5e428640d8_1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5e428640d8_1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5e428640d8_1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e504d60a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e504d60a6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e428640d8_1_2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e428640d8_1_2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e21a06c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e21a06c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e428640d8_1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e428640d8_1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ce12e7e7b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ce12e7e7b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bg>
      <p:bgPr>
        <a:gradFill>
          <a:gsLst>
            <a:gs pos="0">
              <a:srgbClr val="263615"/>
            </a:gs>
            <a:gs pos="21000">
              <a:srgbClr val="263615"/>
            </a:gs>
            <a:gs pos="100000">
              <a:srgbClr val="557037"/>
            </a:gs>
          </a:gsLst>
          <a:lin ang="18900000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4"/>
          <p:cNvCxnSpPr/>
          <p:nvPr/>
        </p:nvCxnSpPr>
        <p:spPr>
          <a:xfrm rot="10800000">
            <a:off x="8619599" y="3503638"/>
            <a:ext cx="0" cy="522944"/>
          </a:xfrm>
          <a:prstGeom prst="straightConnector1">
            <a:avLst/>
          </a:prstGeom>
          <a:noFill/>
          <a:ln w="15875" cap="rnd" cmpd="sng">
            <a:solidFill>
              <a:srgbClr val="DDE07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 amt="12000"/>
          </a:blip>
          <a:srcRect r="13820"/>
          <a:stretch/>
        </p:blipFill>
        <p:spPr>
          <a:xfrm flipH="1">
            <a:off x="0" y="1171087"/>
            <a:ext cx="4876802" cy="389623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DE07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" name="Google Shape;55;p14"/>
          <p:cNvCxnSpPr/>
          <p:nvPr/>
        </p:nvCxnSpPr>
        <p:spPr>
          <a:xfrm rot="10800000">
            <a:off x="8615924" y="1207653"/>
            <a:ext cx="0" cy="522944"/>
          </a:xfrm>
          <a:prstGeom prst="straightConnector1">
            <a:avLst/>
          </a:prstGeom>
          <a:noFill/>
          <a:ln w="15875" cap="rnd" cmpd="sng">
            <a:solidFill>
              <a:srgbClr val="DDE07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/>
          <p:nvPr/>
        </p:nvSpPr>
        <p:spPr>
          <a:xfrm rot="5400000">
            <a:off x="7742809" y="2488634"/>
            <a:ext cx="1739294" cy="23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" sz="950" b="0" i="0" u="none" strike="noStrike" cap="none">
                <a:solidFill>
                  <a:srgbClr val="DDE072"/>
                </a:solidFill>
                <a:latin typeface="Inter Light"/>
                <a:ea typeface="Inter Light"/>
                <a:cs typeface="Inter Light"/>
                <a:sym typeface="Inter Light"/>
              </a:rPr>
              <a:t>WWW.ARANGODB.COM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l="20" r="19"/>
          <a:stretch/>
        </p:blipFill>
        <p:spPr>
          <a:xfrm flipH="1">
            <a:off x="4385151" y="595428"/>
            <a:ext cx="3925841" cy="3927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4"/>
          <p:cNvGrpSpPr/>
          <p:nvPr/>
        </p:nvGrpSpPr>
        <p:grpSpPr>
          <a:xfrm>
            <a:off x="8433235" y="439361"/>
            <a:ext cx="224987" cy="225996"/>
            <a:chOff x="11449253" y="418115"/>
            <a:chExt cx="299983" cy="301328"/>
          </a:xfrm>
        </p:grpSpPr>
        <p:sp>
          <p:nvSpPr>
            <p:cNvPr id="59" name="Google Shape;59;p14"/>
            <p:cNvSpPr/>
            <p:nvPr/>
          </p:nvSpPr>
          <p:spPr>
            <a:xfrm>
              <a:off x="11449253" y="418115"/>
              <a:ext cx="299983" cy="301328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DE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" name="Google Shape;60;p14">
              <a:hlinkClick r:id="" action="ppaction://hlinkshowjump?jump=nextslide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64899" y="503965"/>
              <a:ext cx="78749" cy="1296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14"/>
          <p:cNvGrpSpPr/>
          <p:nvPr/>
        </p:nvGrpSpPr>
        <p:grpSpPr>
          <a:xfrm>
            <a:off x="8133548" y="439361"/>
            <a:ext cx="224988" cy="225996"/>
            <a:chOff x="11049672" y="418115"/>
            <a:chExt cx="299983" cy="301328"/>
          </a:xfrm>
        </p:grpSpPr>
        <p:sp>
          <p:nvSpPr>
            <p:cNvPr id="62" name="Google Shape;62;p14"/>
            <p:cNvSpPr/>
            <p:nvPr/>
          </p:nvSpPr>
          <p:spPr>
            <a:xfrm rot="10800000">
              <a:off x="11049672" y="418115"/>
              <a:ext cx="299983" cy="301328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" name="Google Shape;63;p14">
              <a:hlinkClick r:id="" action="ppaction://hlinkshowjump?jump=previousslide"/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11155259" y="503965"/>
              <a:ext cx="78749" cy="1296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 8 points">
  <p:cSld name="agenda slide 8 poi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485778" y="1221155"/>
            <a:ext cx="4718669" cy="2816840"/>
          </a:xfrm>
          <a:prstGeom prst="roundRect">
            <a:avLst>
              <a:gd name="adj" fmla="val 5130"/>
            </a:avLst>
          </a:prstGeom>
          <a:solidFill>
            <a:srgbClr val="A0B1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15"/>
          <p:cNvGrpSpPr/>
          <p:nvPr/>
        </p:nvGrpSpPr>
        <p:grpSpPr>
          <a:xfrm>
            <a:off x="4783490" y="790722"/>
            <a:ext cx="856391" cy="796289"/>
            <a:chOff x="9146377" y="383548"/>
            <a:chExt cx="2145093" cy="2145030"/>
          </a:xfrm>
        </p:grpSpPr>
        <p:grpSp>
          <p:nvGrpSpPr>
            <p:cNvPr id="67" name="Google Shape;67;p15"/>
            <p:cNvGrpSpPr/>
            <p:nvPr/>
          </p:nvGrpSpPr>
          <p:grpSpPr>
            <a:xfrm>
              <a:off x="9181302" y="1098151"/>
              <a:ext cx="1395565" cy="1395565"/>
              <a:chOff x="9256331" y="1447202"/>
              <a:chExt cx="1395565" cy="1395565"/>
            </a:xfrm>
          </p:grpSpPr>
          <p:sp>
            <p:nvSpPr>
              <p:cNvPr id="68" name="Google Shape;68;p15"/>
              <p:cNvSpPr/>
              <p:nvPr/>
            </p:nvSpPr>
            <p:spPr>
              <a:xfrm>
                <a:off x="9256331" y="1447202"/>
                <a:ext cx="813518" cy="816508"/>
              </a:xfrm>
              <a:custGeom>
                <a:avLst/>
                <a:gdLst/>
                <a:ahLst/>
                <a:cxnLst/>
                <a:rect l="l" t="t" r="r" b="b"/>
                <a:pathLst>
                  <a:path w="813518" h="816508" extrusionOk="0">
                    <a:moveTo>
                      <a:pt x="811213" y="5233"/>
                    </a:moveTo>
                    <a:cubicBezTo>
                      <a:pt x="811213" y="5233"/>
                      <a:pt x="347091" y="-54711"/>
                      <a:pt x="197359" y="231166"/>
                    </a:cubicBezTo>
                    <a:cubicBezTo>
                      <a:pt x="47625" y="517043"/>
                      <a:pt x="57849" y="751802"/>
                      <a:pt x="0" y="816509"/>
                    </a:cubicBezTo>
                    <a:lnTo>
                      <a:pt x="387922" y="653187"/>
                    </a:lnTo>
                    <a:cubicBezTo>
                      <a:pt x="387922" y="653124"/>
                      <a:pt x="849948" y="116167"/>
                      <a:pt x="811213" y="5233"/>
                    </a:cubicBezTo>
                    <a:close/>
                  </a:path>
                </a:pathLst>
              </a:custGeom>
              <a:solidFill>
                <a:srgbClr val="557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9835388" y="2029249"/>
                <a:ext cx="816508" cy="813518"/>
              </a:xfrm>
              <a:custGeom>
                <a:avLst/>
                <a:gdLst/>
                <a:ahLst/>
                <a:cxnLst/>
                <a:rect l="l" t="t" r="r" b="b"/>
                <a:pathLst>
                  <a:path w="816508" h="813518" extrusionOk="0">
                    <a:moveTo>
                      <a:pt x="811276" y="2306"/>
                    </a:moveTo>
                    <a:cubicBezTo>
                      <a:pt x="811276" y="2306"/>
                      <a:pt x="871220" y="466428"/>
                      <a:pt x="585343" y="616161"/>
                    </a:cubicBezTo>
                    <a:cubicBezTo>
                      <a:pt x="299466" y="765894"/>
                      <a:pt x="64706" y="755670"/>
                      <a:pt x="0" y="813519"/>
                    </a:cubicBezTo>
                    <a:lnTo>
                      <a:pt x="163322" y="425597"/>
                    </a:lnTo>
                    <a:cubicBezTo>
                      <a:pt x="163385" y="425597"/>
                      <a:pt x="700342" y="-36429"/>
                      <a:pt x="811276" y="2306"/>
                    </a:cubicBezTo>
                    <a:close/>
                  </a:path>
                </a:pathLst>
              </a:custGeom>
              <a:solidFill>
                <a:srgbClr val="55703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" name="Google Shape;70;p15"/>
            <p:cNvSpPr/>
            <p:nvPr/>
          </p:nvSpPr>
          <p:spPr>
            <a:xfrm>
              <a:off x="9569541" y="383548"/>
              <a:ext cx="1721929" cy="1721992"/>
            </a:xfrm>
            <a:custGeom>
              <a:avLst/>
              <a:gdLst/>
              <a:ahLst/>
              <a:cxnLst/>
              <a:rect l="l" t="t" r="r" b="b"/>
              <a:pathLst>
                <a:path w="1721929" h="1721992" extrusionOk="0">
                  <a:moveTo>
                    <a:pt x="1354392" y="1020890"/>
                  </a:moveTo>
                  <a:cubicBezTo>
                    <a:pt x="1557655" y="812165"/>
                    <a:pt x="1667447" y="700976"/>
                    <a:pt x="1721930" y="0"/>
                  </a:cubicBezTo>
                  <a:cubicBezTo>
                    <a:pt x="1020890" y="54420"/>
                    <a:pt x="909701" y="164275"/>
                    <a:pt x="701040" y="367538"/>
                  </a:cubicBezTo>
                  <a:cubicBezTo>
                    <a:pt x="483807" y="579056"/>
                    <a:pt x="0" y="1368044"/>
                    <a:pt x="0" y="1368044"/>
                  </a:cubicBezTo>
                  <a:lnTo>
                    <a:pt x="176974" y="1545018"/>
                  </a:lnTo>
                  <a:lnTo>
                    <a:pt x="353949" y="1721993"/>
                  </a:lnTo>
                  <a:cubicBezTo>
                    <a:pt x="353886" y="1721930"/>
                    <a:pt x="1142874" y="1238123"/>
                    <a:pt x="1354392" y="10208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9146377" y="1785565"/>
              <a:ext cx="743013" cy="743013"/>
            </a:xfrm>
            <a:custGeom>
              <a:avLst/>
              <a:gdLst/>
              <a:ahLst/>
              <a:cxnLst/>
              <a:rect l="l" t="t" r="r" b="b"/>
              <a:pathLst>
                <a:path w="743013" h="743013" extrusionOk="0">
                  <a:moveTo>
                    <a:pt x="743014" y="285877"/>
                  </a:moveTo>
                  <a:lnTo>
                    <a:pt x="600075" y="142939"/>
                  </a:lnTo>
                  <a:lnTo>
                    <a:pt x="457137" y="0"/>
                  </a:lnTo>
                  <a:cubicBezTo>
                    <a:pt x="457137" y="0"/>
                    <a:pt x="308991" y="13589"/>
                    <a:pt x="190564" y="144082"/>
                  </a:cubicBezTo>
                  <a:cubicBezTo>
                    <a:pt x="72137" y="274574"/>
                    <a:pt x="0" y="743014"/>
                    <a:pt x="0" y="743014"/>
                  </a:cubicBezTo>
                  <a:cubicBezTo>
                    <a:pt x="0" y="743014"/>
                    <a:pt x="468440" y="670877"/>
                    <a:pt x="598932" y="552450"/>
                  </a:cubicBezTo>
                  <a:cubicBezTo>
                    <a:pt x="729425" y="434023"/>
                    <a:pt x="743014" y="285877"/>
                    <a:pt x="743014" y="285877"/>
                  </a:cubicBezTo>
                  <a:close/>
                </a:path>
              </a:pathLst>
            </a:custGeom>
            <a:solidFill>
              <a:srgbClr val="EBB9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0776803" y="383548"/>
              <a:ext cx="514667" cy="514730"/>
            </a:xfrm>
            <a:custGeom>
              <a:avLst/>
              <a:gdLst/>
              <a:ahLst/>
              <a:cxnLst/>
              <a:rect l="l" t="t" r="r" b="b"/>
              <a:pathLst>
                <a:path w="514667" h="514730" extrusionOk="0">
                  <a:moveTo>
                    <a:pt x="514668" y="0"/>
                  </a:moveTo>
                  <a:cubicBezTo>
                    <a:pt x="290068" y="17463"/>
                    <a:pt x="126112" y="40576"/>
                    <a:pt x="0" y="70675"/>
                  </a:cubicBezTo>
                  <a:lnTo>
                    <a:pt x="444056" y="514731"/>
                  </a:lnTo>
                  <a:cubicBezTo>
                    <a:pt x="474091" y="388556"/>
                    <a:pt x="497205" y="224600"/>
                    <a:pt x="514668" y="0"/>
                  </a:cubicBezTo>
                  <a:close/>
                </a:path>
              </a:pathLst>
            </a:custGeom>
            <a:solidFill>
              <a:srgbClr val="5570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9507121" y="1373831"/>
              <a:ext cx="794067" cy="794067"/>
            </a:xfrm>
            <a:custGeom>
              <a:avLst/>
              <a:gdLst/>
              <a:ahLst/>
              <a:cxnLst/>
              <a:rect l="l" t="t" r="r" b="b"/>
              <a:pathLst>
                <a:path w="794067" h="794067" extrusionOk="0">
                  <a:moveTo>
                    <a:pt x="794068" y="0"/>
                  </a:moveTo>
                  <a:cubicBezTo>
                    <a:pt x="794068" y="0"/>
                    <a:pt x="415925" y="125476"/>
                    <a:pt x="0" y="794067"/>
                  </a:cubicBezTo>
                  <a:cubicBezTo>
                    <a:pt x="668592" y="378142"/>
                    <a:pt x="794068" y="0"/>
                    <a:pt x="794068" y="0"/>
                  </a:cubicBezTo>
                  <a:close/>
                </a:path>
              </a:pathLst>
            </a:custGeom>
            <a:solidFill>
              <a:srgbClr val="5570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0437269" y="815729"/>
              <a:ext cx="422021" cy="422020"/>
            </a:xfrm>
            <a:custGeom>
              <a:avLst/>
              <a:gdLst/>
              <a:ahLst/>
              <a:cxnLst/>
              <a:rect l="l" t="t" r="r" b="b"/>
              <a:pathLst>
                <a:path w="422021" h="422020" extrusionOk="0">
                  <a:moveTo>
                    <a:pt x="422021" y="211011"/>
                  </a:moveTo>
                  <a:cubicBezTo>
                    <a:pt x="422021" y="327548"/>
                    <a:pt x="327548" y="422021"/>
                    <a:pt x="211010" y="422021"/>
                  </a:cubicBezTo>
                  <a:cubicBezTo>
                    <a:pt x="94472" y="422021"/>
                    <a:pt x="0" y="327548"/>
                    <a:pt x="0" y="211011"/>
                  </a:cubicBezTo>
                  <a:cubicBezTo>
                    <a:pt x="0" y="94473"/>
                    <a:pt x="94472" y="0"/>
                    <a:pt x="211010" y="0"/>
                  </a:cubicBezTo>
                  <a:cubicBezTo>
                    <a:pt x="327548" y="0"/>
                    <a:pt x="422021" y="94473"/>
                    <a:pt x="422021" y="211011"/>
                  </a:cubicBezTo>
                  <a:close/>
                </a:path>
              </a:pathLst>
            </a:custGeom>
            <a:solidFill>
              <a:srgbClr val="002B5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0449715" y="828175"/>
              <a:ext cx="397128" cy="397129"/>
            </a:xfrm>
            <a:custGeom>
              <a:avLst/>
              <a:gdLst/>
              <a:ahLst/>
              <a:cxnLst/>
              <a:rect l="l" t="t" r="r" b="b"/>
              <a:pathLst>
                <a:path w="397128" h="397129" extrusionOk="0">
                  <a:moveTo>
                    <a:pt x="397129" y="198565"/>
                  </a:moveTo>
                  <a:cubicBezTo>
                    <a:pt x="397129" y="308229"/>
                    <a:pt x="308229" y="397129"/>
                    <a:pt x="198564" y="397129"/>
                  </a:cubicBezTo>
                  <a:cubicBezTo>
                    <a:pt x="88900" y="397129"/>
                    <a:pt x="0" y="308229"/>
                    <a:pt x="0" y="198565"/>
                  </a:cubicBezTo>
                  <a:cubicBezTo>
                    <a:pt x="0" y="88900"/>
                    <a:pt x="88900" y="0"/>
                    <a:pt x="198564" y="0"/>
                  </a:cubicBezTo>
                  <a:cubicBezTo>
                    <a:pt x="308228" y="0"/>
                    <a:pt x="397129" y="88900"/>
                    <a:pt x="397129" y="198565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0507881" y="886341"/>
              <a:ext cx="280796" cy="280796"/>
            </a:xfrm>
            <a:custGeom>
              <a:avLst/>
              <a:gdLst/>
              <a:ahLst/>
              <a:cxnLst/>
              <a:rect l="l" t="t" r="r" b="b"/>
              <a:pathLst>
                <a:path w="280796" h="280796" extrusionOk="0">
                  <a:moveTo>
                    <a:pt x="280797" y="140399"/>
                  </a:moveTo>
                  <a:cubicBezTo>
                    <a:pt x="280797" y="217938"/>
                    <a:pt x="217938" y="280797"/>
                    <a:pt x="140398" y="280797"/>
                  </a:cubicBezTo>
                  <a:cubicBezTo>
                    <a:pt x="62858" y="280797"/>
                    <a:pt x="0" y="217938"/>
                    <a:pt x="0" y="140399"/>
                  </a:cubicBezTo>
                  <a:cubicBezTo>
                    <a:pt x="0" y="62859"/>
                    <a:pt x="62858" y="0"/>
                    <a:pt x="140398" y="0"/>
                  </a:cubicBezTo>
                  <a:cubicBezTo>
                    <a:pt x="217938" y="0"/>
                    <a:pt x="280797" y="62859"/>
                    <a:pt x="280797" y="140399"/>
                  </a:cubicBezTo>
                  <a:close/>
                </a:path>
              </a:pathLst>
            </a:custGeom>
            <a:solidFill>
              <a:srgbClr val="1686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197287" y="722883"/>
            <a:ext cx="3851564" cy="385156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alytics Maturity Model">
  <p:cSld name="Analytics Maturity Model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" y="3451860"/>
            <a:ext cx="9144000" cy="1117112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2179994" y="1184791"/>
            <a:ext cx="4784012" cy="2818929"/>
          </a:xfrm>
          <a:prstGeom prst="roundRect">
            <a:avLst>
              <a:gd name="adj" fmla="val 5644"/>
            </a:avLst>
          </a:prstGeom>
          <a:solidFill>
            <a:srgbClr val="557037"/>
          </a:solidFill>
          <a:ln w="381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2613878" y="1270390"/>
            <a:ext cx="90891" cy="90891"/>
          </a:xfrm>
          <a:prstGeom prst="ellipse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2740085" y="1270390"/>
            <a:ext cx="90891" cy="9089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2866292" y="1270390"/>
            <a:ext cx="90891" cy="9089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0" y="332680"/>
            <a:ext cx="441338" cy="638855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ML Emerging Trend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" y="3390900"/>
            <a:ext cx="9144000" cy="1178072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78139" y="2006460"/>
            <a:ext cx="3833631" cy="205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2280" y="2006460"/>
            <a:ext cx="3833631" cy="20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0" y="332680"/>
            <a:ext cx="441338" cy="596959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ied ML is increasingly important">
  <p:cSld name="Applied ML is increasingly importa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pact">
  <p:cSld name="impa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-1" y="3451860"/>
            <a:ext cx="9144000" cy="1117112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743705" y="1207653"/>
            <a:ext cx="7656590" cy="2876667"/>
          </a:xfrm>
          <a:prstGeom prst="roundRect">
            <a:avLst>
              <a:gd name="adj" fmla="val 5023"/>
            </a:avLst>
          </a:prstGeom>
          <a:solidFill>
            <a:schemeClr val="lt1"/>
          </a:solidFill>
          <a:ln w="28575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743705" y="1230651"/>
            <a:ext cx="7656590" cy="468827"/>
          </a:xfrm>
          <a:prstGeom prst="round2SameRect">
            <a:avLst>
              <a:gd name="adj1" fmla="val 26419"/>
              <a:gd name="adj2" fmla="val 0"/>
            </a:avLst>
          </a:prstGeom>
          <a:solidFill>
            <a:srgbClr val="A0B14E"/>
          </a:solidFill>
          <a:ln w="28575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lue Proposition">
  <p:cSld name="Value Proposi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-1" y="3451860"/>
            <a:ext cx="9144000" cy="1117112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781579" y="1310944"/>
            <a:ext cx="2459291" cy="2715637"/>
          </a:xfrm>
          <a:prstGeom prst="roundRect">
            <a:avLst>
              <a:gd name="adj" fmla="val 8403"/>
            </a:avLst>
          </a:prstGeom>
          <a:solidFill>
            <a:srgbClr val="F2F2F2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ED6E3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5926457" y="1310944"/>
            <a:ext cx="2459291" cy="2715637"/>
          </a:xfrm>
          <a:prstGeom prst="roundRect">
            <a:avLst>
              <a:gd name="adj" fmla="val 8504"/>
            </a:avLst>
          </a:prstGeom>
          <a:solidFill>
            <a:srgbClr val="F2F2F2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ED6E3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3354018" y="1310944"/>
            <a:ext cx="2459291" cy="2715637"/>
          </a:xfrm>
          <a:prstGeom prst="roundRect">
            <a:avLst>
              <a:gd name="adj" fmla="val 8253"/>
            </a:avLst>
          </a:prstGeom>
          <a:solidFill>
            <a:srgbClr val="F2F2F2"/>
          </a:solidFill>
          <a:ln w="12700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ED6E3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781580" y="1310944"/>
            <a:ext cx="2459290" cy="639304"/>
          </a:xfrm>
          <a:prstGeom prst="round2SameRect">
            <a:avLst>
              <a:gd name="adj1" fmla="val 22675"/>
              <a:gd name="adj2" fmla="val 0"/>
            </a:avLst>
          </a:prstGeom>
          <a:solidFill>
            <a:srgbClr val="557037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3354019" y="1310944"/>
            <a:ext cx="2459290" cy="639304"/>
          </a:xfrm>
          <a:prstGeom prst="round2SameRect">
            <a:avLst>
              <a:gd name="adj1" fmla="val 22675"/>
              <a:gd name="adj2" fmla="val 0"/>
            </a:avLst>
          </a:prstGeom>
          <a:solidFill>
            <a:srgbClr val="A0B14E"/>
          </a:solidFill>
          <a:ln w="12700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5925185" y="1310944"/>
            <a:ext cx="2459290" cy="639304"/>
          </a:xfrm>
          <a:prstGeom prst="round2SameRect">
            <a:avLst>
              <a:gd name="adj1" fmla="val 25217"/>
              <a:gd name="adj2" fmla="val 0"/>
            </a:avLst>
          </a:prstGeom>
          <a:solidFill>
            <a:srgbClr val="557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1794223" y="1095394"/>
            <a:ext cx="420779" cy="420779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4390561" y="1095394"/>
            <a:ext cx="420779" cy="420779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944440" y="1095394"/>
            <a:ext cx="420779" cy="420779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137" y="1179944"/>
            <a:ext cx="251678" cy="25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l="22" r="23"/>
          <a:stretch/>
        </p:blipFill>
        <p:spPr>
          <a:xfrm>
            <a:off x="4475101" y="1179944"/>
            <a:ext cx="251564" cy="25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l="24" r="24"/>
          <a:stretch/>
        </p:blipFill>
        <p:spPr>
          <a:xfrm>
            <a:off x="7029047" y="1179944"/>
            <a:ext cx="251557" cy="25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5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Accurate Insights">
  <p:cSld name="More Accurate Insigh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-1" y="3451860"/>
            <a:ext cx="9144000" cy="111711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4692758" y="1211591"/>
            <a:ext cx="3707540" cy="2340397"/>
          </a:xfrm>
          <a:prstGeom prst="roundRect">
            <a:avLst>
              <a:gd name="adj" fmla="val 5930"/>
            </a:avLst>
          </a:prstGeom>
          <a:solidFill>
            <a:srgbClr val="557037"/>
          </a:solidFill>
          <a:ln w="28575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4692758" y="1813561"/>
            <a:ext cx="3707540" cy="2163518"/>
          </a:xfrm>
          <a:prstGeom prst="roundRect">
            <a:avLst>
              <a:gd name="adj" fmla="val 7981"/>
            </a:avLst>
          </a:prstGeom>
          <a:solidFill>
            <a:srgbClr val="F2F2F2"/>
          </a:solidFill>
          <a:ln w="28575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751979" y="1211591"/>
            <a:ext cx="3792119" cy="2340397"/>
          </a:xfrm>
          <a:prstGeom prst="roundRect">
            <a:avLst>
              <a:gd name="adj" fmla="val 5930"/>
            </a:avLst>
          </a:prstGeom>
          <a:solidFill>
            <a:srgbClr val="557037"/>
          </a:solidFill>
          <a:ln w="28575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751980" y="1813561"/>
            <a:ext cx="3792120" cy="2163518"/>
          </a:xfrm>
          <a:prstGeom prst="roundRect">
            <a:avLst>
              <a:gd name="adj" fmla="val 7981"/>
            </a:avLst>
          </a:prstGeom>
          <a:solidFill>
            <a:srgbClr val="F2F2F2"/>
          </a:solidFill>
          <a:ln w="28575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L Infrastructure is complex &amp; costly">
  <p:cSld name="Current ML Infrastructure is complex &amp; cost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>
            <a:off x="-1" y="3262260"/>
            <a:ext cx="9144000" cy="130671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4688619" y="1112531"/>
            <a:ext cx="3707540" cy="2340397"/>
          </a:xfrm>
          <a:prstGeom prst="roundRect">
            <a:avLst>
              <a:gd name="adj" fmla="val 5930"/>
            </a:avLst>
          </a:prstGeom>
          <a:solidFill>
            <a:srgbClr val="557037"/>
          </a:solidFill>
          <a:ln w="28575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4688619" y="1714501"/>
            <a:ext cx="3707540" cy="2163518"/>
          </a:xfrm>
          <a:prstGeom prst="roundRect">
            <a:avLst>
              <a:gd name="adj" fmla="val 7981"/>
            </a:avLst>
          </a:prstGeom>
          <a:solidFill>
            <a:srgbClr val="F2F2F2"/>
          </a:solidFill>
          <a:ln w="28575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747840" y="1112531"/>
            <a:ext cx="3792119" cy="2340397"/>
          </a:xfrm>
          <a:prstGeom prst="roundRect">
            <a:avLst>
              <a:gd name="adj" fmla="val 5930"/>
            </a:avLst>
          </a:prstGeom>
          <a:solidFill>
            <a:srgbClr val="557037"/>
          </a:solidFill>
          <a:ln w="28575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747841" y="1714501"/>
            <a:ext cx="3792120" cy="2163518"/>
          </a:xfrm>
          <a:prstGeom prst="roundRect">
            <a:avLst>
              <a:gd name="adj" fmla="val 7981"/>
            </a:avLst>
          </a:prstGeom>
          <a:solidFill>
            <a:srgbClr val="F2F2F2"/>
          </a:solidFill>
          <a:ln w="28575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angoGraphML is faster And more cost efficient">
  <p:cSld name="ArangoGraphML is faster And more cost efficie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/>
          </a:blip>
          <a:srcRect l="20" r="19"/>
          <a:stretch/>
        </p:blipFill>
        <p:spPr>
          <a:xfrm>
            <a:off x="243847" y="1245111"/>
            <a:ext cx="3068249" cy="3069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/>
          <p:nvPr/>
        </p:nvSpPr>
        <p:spPr>
          <a:xfrm flipH="1">
            <a:off x="4382112" y="0"/>
            <a:ext cx="4761887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3484504" y="986736"/>
            <a:ext cx="2548593" cy="3176668"/>
            <a:chOff x="3335950" y="858441"/>
            <a:chExt cx="2750080" cy="3427810"/>
          </a:xfrm>
        </p:grpSpPr>
        <p:grpSp>
          <p:nvGrpSpPr>
            <p:cNvPr id="162" name="Google Shape;162;p25"/>
            <p:cNvGrpSpPr/>
            <p:nvPr/>
          </p:nvGrpSpPr>
          <p:grpSpPr>
            <a:xfrm>
              <a:off x="3335950" y="858441"/>
              <a:ext cx="2750080" cy="3427810"/>
              <a:chOff x="4447934" y="1144588"/>
              <a:chExt cx="3666773" cy="4570413"/>
            </a:xfrm>
          </p:grpSpPr>
          <p:sp>
            <p:nvSpPr>
              <p:cNvPr id="163" name="Google Shape;163;p25"/>
              <p:cNvSpPr/>
              <p:nvPr/>
            </p:nvSpPr>
            <p:spPr>
              <a:xfrm>
                <a:off x="5727107" y="1144588"/>
                <a:ext cx="1979613" cy="1644650"/>
              </a:xfrm>
              <a:custGeom>
                <a:avLst/>
                <a:gdLst/>
                <a:ahLst/>
                <a:cxnLst/>
                <a:rect l="l" t="t" r="r" b="b"/>
                <a:pathLst>
                  <a:path w="10386" h="8635" extrusionOk="0">
                    <a:moveTo>
                      <a:pt x="0" y="0"/>
                    </a:moveTo>
                    <a:cubicBezTo>
                      <a:pt x="4285" y="0"/>
                      <a:pt x="8244" y="2286"/>
                      <a:pt x="10386" y="5996"/>
                    </a:cubicBezTo>
                    <a:lnTo>
                      <a:pt x="5816" y="8635"/>
                    </a:lnTo>
                    <a:cubicBezTo>
                      <a:pt x="4617" y="6557"/>
                      <a:pt x="2400" y="5277"/>
                      <a:pt x="0" y="527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E07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>
                <a:off x="6835182" y="2287588"/>
                <a:ext cx="1279525" cy="2284413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992" extrusionOk="0">
                    <a:moveTo>
                      <a:pt x="4570" y="0"/>
                    </a:moveTo>
                    <a:cubicBezTo>
                      <a:pt x="6712" y="3711"/>
                      <a:pt x="6712" y="8282"/>
                      <a:pt x="4570" y="11992"/>
                    </a:cubicBezTo>
                    <a:lnTo>
                      <a:pt x="0" y="9354"/>
                    </a:lnTo>
                    <a:cubicBezTo>
                      <a:pt x="1200" y="7276"/>
                      <a:pt x="1200" y="4716"/>
                      <a:pt x="0" y="2639"/>
                    </a:cubicBezTo>
                    <a:lnTo>
                      <a:pt x="4570" y="0"/>
                    </a:lnTo>
                    <a:close/>
                  </a:path>
                </a:pathLst>
              </a:custGeom>
              <a:solidFill>
                <a:srgbClr val="A0B14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>
                <a:off x="5727107" y="4068763"/>
                <a:ext cx="1979613" cy="1646238"/>
              </a:xfrm>
              <a:custGeom>
                <a:avLst/>
                <a:gdLst/>
                <a:ahLst/>
                <a:cxnLst/>
                <a:rect l="l" t="t" r="r" b="b"/>
                <a:pathLst>
                  <a:path w="10386" h="8635" extrusionOk="0">
                    <a:moveTo>
                      <a:pt x="10386" y="2638"/>
                    </a:moveTo>
                    <a:cubicBezTo>
                      <a:pt x="8244" y="6349"/>
                      <a:pt x="4285" y="8635"/>
                      <a:pt x="0" y="8635"/>
                    </a:cubicBezTo>
                    <a:lnTo>
                      <a:pt x="0" y="3358"/>
                    </a:lnTo>
                    <a:cubicBezTo>
                      <a:pt x="2400" y="3358"/>
                      <a:pt x="4617" y="2078"/>
                      <a:pt x="5816" y="0"/>
                    </a:cubicBezTo>
                    <a:lnTo>
                      <a:pt x="10386" y="2638"/>
                    </a:lnTo>
                    <a:close/>
                  </a:path>
                </a:pathLst>
              </a:custGeom>
              <a:solidFill>
                <a:srgbClr val="55703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5"/>
              <p:cNvSpPr/>
              <p:nvPr/>
            </p:nvSpPr>
            <p:spPr>
              <a:xfrm>
                <a:off x="4447934" y="2150136"/>
                <a:ext cx="1279173" cy="2559318"/>
              </a:xfrm>
              <a:custGeom>
                <a:avLst/>
                <a:gdLst/>
                <a:ahLst/>
                <a:cxnLst/>
                <a:rect l="l" t="t" r="r" b="b"/>
                <a:pathLst>
                  <a:path w="1279171" h="2559317" extrusionOk="0">
                    <a:moveTo>
                      <a:pt x="1279171" y="0"/>
                    </a:moveTo>
                    <a:lnTo>
                      <a:pt x="1279171" y="282062"/>
                    </a:lnTo>
                    <a:cubicBezTo>
                      <a:pt x="728652" y="282062"/>
                      <a:pt x="282368" y="728346"/>
                      <a:pt x="282368" y="1278865"/>
                    </a:cubicBezTo>
                    <a:cubicBezTo>
                      <a:pt x="282368" y="1829384"/>
                      <a:pt x="728652" y="2275668"/>
                      <a:pt x="1279171" y="2275668"/>
                    </a:cubicBezTo>
                    <a:lnTo>
                      <a:pt x="1279171" y="2559317"/>
                    </a:lnTo>
                    <a:lnTo>
                      <a:pt x="1021407" y="2533316"/>
                    </a:lnTo>
                    <a:cubicBezTo>
                      <a:pt x="438564" y="2413979"/>
                      <a:pt x="0" y="1897979"/>
                      <a:pt x="0" y="1279563"/>
                    </a:cubicBezTo>
                    <a:cubicBezTo>
                      <a:pt x="0" y="661147"/>
                      <a:pt x="438564" y="145294"/>
                      <a:pt x="1021407" y="25993"/>
                    </a:cubicBezTo>
                    <a:close/>
                  </a:path>
                </a:pathLst>
              </a:custGeom>
              <a:solidFill>
                <a:srgbClr val="26361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7" name="Google Shape;167;p25"/>
            <p:cNvPicPr preferRelativeResize="0"/>
            <p:nvPr/>
          </p:nvPicPr>
          <p:blipFill rotWithShape="1">
            <a:blip r:embed="rId3">
              <a:alphaModFix/>
            </a:blip>
            <a:srcRect l="112" r="110"/>
            <a:stretch/>
          </p:blipFill>
          <p:spPr>
            <a:xfrm>
              <a:off x="5352345" y="2318482"/>
              <a:ext cx="506594" cy="507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5"/>
            <p:cNvPicPr preferRelativeResize="0"/>
            <p:nvPr/>
          </p:nvPicPr>
          <p:blipFill rotWithShape="1">
            <a:blip r:embed="rId4">
              <a:alphaModFix/>
            </a:blip>
            <a:srcRect l="69" r="67"/>
            <a:stretch/>
          </p:blipFill>
          <p:spPr>
            <a:xfrm>
              <a:off x="4783822" y="1221322"/>
              <a:ext cx="507023" cy="507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83821" y="3383463"/>
              <a:ext cx="507024" cy="5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5"/>
            <p:cNvPicPr preferRelativeResize="0"/>
            <p:nvPr/>
          </p:nvPicPr>
          <p:blipFill rotWithShape="1">
            <a:blip r:embed="rId6">
              <a:alphaModFix/>
            </a:blip>
            <a:srcRect t="-2178" b="13078"/>
            <a:stretch/>
          </p:blipFill>
          <p:spPr>
            <a:xfrm>
              <a:off x="3854979" y="2256916"/>
              <a:ext cx="880298" cy="629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5"/>
          <p:cNvSpPr/>
          <p:nvPr/>
        </p:nvSpPr>
        <p:spPr>
          <a:xfrm>
            <a:off x="0" y="378400"/>
            <a:ext cx="441338" cy="703639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7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al Life Customer Use Cases">
  <p:cSld name="Real Life Customer Use Case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0" y="388200"/>
            <a:ext cx="441338" cy="720607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-1" y="3451860"/>
            <a:ext cx="9144000" cy="1117112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715161" y="1274155"/>
            <a:ext cx="2697267" cy="2874347"/>
          </a:xfrm>
          <a:prstGeom prst="roundRect">
            <a:avLst>
              <a:gd name="adj" fmla="val 6150"/>
            </a:avLst>
          </a:prstGeom>
          <a:solidFill>
            <a:srgbClr val="F2F2F2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ED6E3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5860040" y="1274155"/>
            <a:ext cx="2584902" cy="2874347"/>
          </a:xfrm>
          <a:prstGeom prst="roundRect">
            <a:avLst>
              <a:gd name="adj" fmla="val 6092"/>
            </a:avLst>
          </a:prstGeom>
          <a:solidFill>
            <a:srgbClr val="F2F2F2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ED6E3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3521758" y="1274155"/>
            <a:ext cx="2225133" cy="2874347"/>
          </a:xfrm>
          <a:prstGeom prst="roundRect">
            <a:avLst>
              <a:gd name="adj" fmla="val 6696"/>
            </a:avLst>
          </a:prstGeom>
          <a:solidFill>
            <a:srgbClr val="F2F2F2"/>
          </a:solidFill>
          <a:ln w="12700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ED6E3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715162" y="1274155"/>
            <a:ext cx="2697266" cy="586015"/>
          </a:xfrm>
          <a:prstGeom prst="round2SameRect">
            <a:avLst>
              <a:gd name="adj1" fmla="val 22675"/>
              <a:gd name="adj2" fmla="val 0"/>
            </a:avLst>
          </a:prstGeom>
          <a:solidFill>
            <a:srgbClr val="557037"/>
          </a:solidFill>
          <a:ln w="1270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3523668" y="1274155"/>
            <a:ext cx="2222587" cy="586015"/>
          </a:xfrm>
          <a:prstGeom prst="round2SameRect">
            <a:avLst>
              <a:gd name="adj1" fmla="val 22675"/>
              <a:gd name="adj2" fmla="val 0"/>
            </a:avLst>
          </a:prstGeom>
          <a:solidFill>
            <a:srgbClr val="A0B14E"/>
          </a:solidFill>
          <a:ln w="12700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5858767" y="1274155"/>
            <a:ext cx="2584901" cy="586015"/>
          </a:xfrm>
          <a:prstGeom prst="round2SameRect">
            <a:avLst>
              <a:gd name="adj1" fmla="val 25217"/>
              <a:gd name="adj2" fmla="val 0"/>
            </a:avLst>
          </a:prstGeom>
          <a:solidFill>
            <a:srgbClr val="557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27"/>
          <p:cNvGrpSpPr/>
          <p:nvPr/>
        </p:nvGrpSpPr>
        <p:grpSpPr>
          <a:xfrm>
            <a:off x="1853406" y="1058605"/>
            <a:ext cx="420779" cy="420779"/>
            <a:chOff x="1508589" y="971322"/>
            <a:chExt cx="420779" cy="420779"/>
          </a:xfrm>
        </p:grpSpPr>
        <p:sp>
          <p:nvSpPr>
            <p:cNvPr id="187" name="Google Shape;187;p27"/>
            <p:cNvSpPr/>
            <p:nvPr/>
          </p:nvSpPr>
          <p:spPr>
            <a:xfrm>
              <a:off x="1508589" y="971322"/>
              <a:ext cx="420779" cy="420779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55703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8" name="Google Shape;188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93503" y="1055872"/>
              <a:ext cx="251678" cy="2516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7"/>
          <p:cNvGrpSpPr/>
          <p:nvPr/>
        </p:nvGrpSpPr>
        <p:grpSpPr>
          <a:xfrm>
            <a:off x="4425208" y="1058605"/>
            <a:ext cx="420779" cy="420779"/>
            <a:chOff x="4104927" y="971322"/>
            <a:chExt cx="420779" cy="420779"/>
          </a:xfrm>
        </p:grpSpPr>
        <p:sp>
          <p:nvSpPr>
            <p:cNvPr id="190" name="Google Shape;190;p27"/>
            <p:cNvSpPr/>
            <p:nvPr/>
          </p:nvSpPr>
          <p:spPr>
            <a:xfrm>
              <a:off x="4104927" y="971322"/>
              <a:ext cx="420779" cy="420779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A0B1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27"/>
            <p:cNvPicPr preferRelativeResize="0"/>
            <p:nvPr/>
          </p:nvPicPr>
          <p:blipFill rotWithShape="1">
            <a:blip r:embed="rId3">
              <a:alphaModFix/>
            </a:blip>
            <a:srcRect l="22" r="23"/>
            <a:stretch/>
          </p:blipFill>
          <p:spPr>
            <a:xfrm>
              <a:off x="4189467" y="1055872"/>
              <a:ext cx="251564" cy="2516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7"/>
          <p:cNvGrpSpPr/>
          <p:nvPr/>
        </p:nvGrpSpPr>
        <p:grpSpPr>
          <a:xfrm>
            <a:off x="6940828" y="1058605"/>
            <a:ext cx="420779" cy="420779"/>
            <a:chOff x="6701265" y="971322"/>
            <a:chExt cx="420779" cy="420779"/>
          </a:xfrm>
        </p:grpSpPr>
        <p:sp>
          <p:nvSpPr>
            <p:cNvPr id="193" name="Google Shape;193;p27"/>
            <p:cNvSpPr/>
            <p:nvPr/>
          </p:nvSpPr>
          <p:spPr>
            <a:xfrm>
              <a:off x="6701265" y="971322"/>
              <a:ext cx="420779" cy="420779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55703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4" name="Google Shape;194;p27"/>
            <p:cNvPicPr preferRelativeResize="0"/>
            <p:nvPr/>
          </p:nvPicPr>
          <p:blipFill rotWithShape="1">
            <a:blip r:embed="rId4">
              <a:alphaModFix/>
            </a:blip>
            <a:srcRect l="24" r="24"/>
            <a:stretch/>
          </p:blipFill>
          <p:spPr>
            <a:xfrm>
              <a:off x="6785872" y="1055872"/>
              <a:ext cx="251557" cy="2516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7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5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ebook">
  <p:cSld name="notebook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649279" y="1222877"/>
            <a:ext cx="3581133" cy="2374831"/>
          </a:xfrm>
          <a:prstGeom prst="roundRect">
            <a:avLst>
              <a:gd name="adj" fmla="val 5930"/>
            </a:avLst>
          </a:prstGeom>
          <a:solidFill>
            <a:srgbClr val="A0B14E"/>
          </a:solidFill>
          <a:ln w="28575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649279" y="1859281"/>
            <a:ext cx="3581133" cy="2163518"/>
          </a:xfrm>
          <a:prstGeom prst="roundRect">
            <a:avLst>
              <a:gd name="adj" fmla="val 7981"/>
            </a:avLst>
          </a:prstGeom>
          <a:solidFill>
            <a:srgbClr val="F5F5F5"/>
          </a:solidFill>
          <a:ln w="28575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diction in action">
  <p:cSld name="prediction in ac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>
            <a:off x="-1" y="3108960"/>
            <a:ext cx="9144000" cy="1460012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0"/>
          <p:cNvSpPr/>
          <p:nvPr/>
        </p:nvSpPr>
        <p:spPr>
          <a:xfrm>
            <a:off x="2286000" y="1101679"/>
            <a:ext cx="4572000" cy="3061760"/>
          </a:xfrm>
          <a:prstGeom prst="roundRect">
            <a:avLst>
              <a:gd name="adj" fmla="val 6455"/>
            </a:avLst>
          </a:prstGeom>
          <a:solidFill>
            <a:srgbClr val="557037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2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">
  <p:cSld name="next step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/>
          <p:nvPr/>
        </p:nvSpPr>
        <p:spPr>
          <a:xfrm>
            <a:off x="-1" y="3108959"/>
            <a:ext cx="9144000" cy="147127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31"/>
          <p:cNvGrpSpPr/>
          <p:nvPr/>
        </p:nvGrpSpPr>
        <p:grpSpPr>
          <a:xfrm>
            <a:off x="1539050" y="1136588"/>
            <a:ext cx="6065900" cy="2870324"/>
            <a:chOff x="2904782" y="1735817"/>
            <a:chExt cx="6762752" cy="3386365"/>
          </a:xfrm>
        </p:grpSpPr>
        <p:sp>
          <p:nvSpPr>
            <p:cNvPr id="217" name="Google Shape;217;p31"/>
            <p:cNvSpPr/>
            <p:nvPr/>
          </p:nvSpPr>
          <p:spPr>
            <a:xfrm>
              <a:off x="2904782" y="1735817"/>
              <a:ext cx="2163667" cy="3376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591" y="8931"/>
                  </a:moveTo>
                  <a:cubicBezTo>
                    <a:pt x="2591" y="8700"/>
                    <a:pt x="2882" y="8505"/>
                    <a:pt x="3256" y="8505"/>
                  </a:cubicBezTo>
                  <a:lnTo>
                    <a:pt x="21586" y="8505"/>
                  </a:lnTo>
                  <a:lnTo>
                    <a:pt x="21586" y="6916"/>
                  </a:lnTo>
                  <a:cubicBezTo>
                    <a:pt x="21586" y="3098"/>
                    <a:pt x="16751" y="0"/>
                    <a:pt x="10793" y="0"/>
                  </a:cubicBezTo>
                  <a:lnTo>
                    <a:pt x="10793" y="0"/>
                  </a:lnTo>
                  <a:cubicBezTo>
                    <a:pt x="4835" y="0"/>
                    <a:pt x="0" y="3098"/>
                    <a:pt x="0" y="6916"/>
                  </a:cubicBezTo>
                  <a:lnTo>
                    <a:pt x="0" y="19416"/>
                  </a:lnTo>
                  <a:cubicBezTo>
                    <a:pt x="0" y="20623"/>
                    <a:pt x="1524" y="21600"/>
                    <a:pt x="3408" y="21600"/>
                  </a:cubicBezTo>
                  <a:lnTo>
                    <a:pt x="18192" y="21600"/>
                  </a:lnTo>
                  <a:cubicBezTo>
                    <a:pt x="20076" y="21600"/>
                    <a:pt x="21600" y="20623"/>
                    <a:pt x="21600" y="19416"/>
                  </a:cubicBezTo>
                  <a:lnTo>
                    <a:pt x="21600" y="9348"/>
                  </a:lnTo>
                  <a:lnTo>
                    <a:pt x="3270" y="9348"/>
                  </a:lnTo>
                  <a:cubicBezTo>
                    <a:pt x="2896" y="9348"/>
                    <a:pt x="2591" y="9162"/>
                    <a:pt x="2591" y="8931"/>
                  </a:cubicBezTo>
                  <a:close/>
                  <a:moveTo>
                    <a:pt x="1981" y="5851"/>
                  </a:moveTo>
                  <a:cubicBezTo>
                    <a:pt x="2785" y="3205"/>
                    <a:pt x="6415" y="1199"/>
                    <a:pt x="10793" y="1199"/>
                  </a:cubicBezTo>
                  <a:cubicBezTo>
                    <a:pt x="15171" y="1199"/>
                    <a:pt x="18801" y="3196"/>
                    <a:pt x="19605" y="5851"/>
                  </a:cubicBezTo>
                  <a:cubicBezTo>
                    <a:pt x="19771" y="6419"/>
                    <a:pt x="19092" y="6951"/>
                    <a:pt x="18178" y="6951"/>
                  </a:cubicBezTo>
                  <a:lnTo>
                    <a:pt x="3422" y="6951"/>
                  </a:lnTo>
                  <a:cubicBezTo>
                    <a:pt x="2494" y="6951"/>
                    <a:pt x="1801" y="6419"/>
                    <a:pt x="1981" y="5851"/>
                  </a:cubicBezTo>
                  <a:close/>
                </a:path>
              </a:pathLst>
            </a:custGeom>
            <a:solidFill>
              <a:srgbClr val="557037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endParaRPr sz="22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5200028" y="3206943"/>
              <a:ext cx="2163667" cy="19152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7750"/>
                  </a:moveTo>
                  <a:cubicBezTo>
                    <a:pt x="0" y="19878"/>
                    <a:pt x="1524" y="21600"/>
                    <a:pt x="3408" y="21600"/>
                  </a:cubicBezTo>
                  <a:lnTo>
                    <a:pt x="18192" y="21600"/>
                  </a:lnTo>
                  <a:cubicBezTo>
                    <a:pt x="20076" y="21600"/>
                    <a:pt x="21600" y="19878"/>
                    <a:pt x="21600" y="17750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17750"/>
                  </a:lnTo>
                  <a:close/>
                </a:path>
              </a:pathLst>
            </a:custGeom>
            <a:solidFill>
              <a:srgbClr val="A0B14E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endParaRPr sz="22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5200028" y="1735818"/>
              <a:ext cx="2163664" cy="13295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6" y="17564"/>
                  </a:moveTo>
                  <a:cubicBezTo>
                    <a:pt x="21586" y="7869"/>
                    <a:pt x="16751" y="0"/>
                    <a:pt x="10793" y="0"/>
                  </a:cubicBezTo>
                  <a:lnTo>
                    <a:pt x="10793" y="0"/>
                  </a:lnTo>
                  <a:cubicBezTo>
                    <a:pt x="4835" y="0"/>
                    <a:pt x="0" y="7869"/>
                    <a:pt x="0" y="17564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7564"/>
                  </a:lnTo>
                  <a:close/>
                  <a:moveTo>
                    <a:pt x="18164" y="17654"/>
                  </a:moveTo>
                  <a:lnTo>
                    <a:pt x="3408" y="17654"/>
                  </a:lnTo>
                  <a:cubicBezTo>
                    <a:pt x="2508" y="17654"/>
                    <a:pt x="1815" y="16301"/>
                    <a:pt x="1981" y="14858"/>
                  </a:cubicBezTo>
                  <a:cubicBezTo>
                    <a:pt x="2785" y="8139"/>
                    <a:pt x="6415" y="3044"/>
                    <a:pt x="10793" y="3044"/>
                  </a:cubicBezTo>
                  <a:cubicBezTo>
                    <a:pt x="15157" y="3044"/>
                    <a:pt x="18801" y="8117"/>
                    <a:pt x="19605" y="14858"/>
                  </a:cubicBezTo>
                  <a:cubicBezTo>
                    <a:pt x="19771" y="16301"/>
                    <a:pt x="19078" y="17654"/>
                    <a:pt x="18164" y="17654"/>
                  </a:cubicBezTo>
                  <a:close/>
                </a:path>
              </a:pathLst>
            </a:custGeom>
            <a:solidFill>
              <a:srgbClr val="A0B14E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endParaRPr sz="22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7503867" y="1735818"/>
              <a:ext cx="2163667" cy="3375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93" y="0"/>
                  </a:moveTo>
                  <a:lnTo>
                    <a:pt x="10793" y="0"/>
                  </a:lnTo>
                  <a:cubicBezTo>
                    <a:pt x="4835" y="0"/>
                    <a:pt x="0" y="3100"/>
                    <a:pt x="0" y="6919"/>
                  </a:cubicBezTo>
                  <a:lnTo>
                    <a:pt x="0" y="8509"/>
                  </a:lnTo>
                  <a:lnTo>
                    <a:pt x="15836" y="8509"/>
                  </a:lnTo>
                  <a:cubicBezTo>
                    <a:pt x="16016" y="8509"/>
                    <a:pt x="16155" y="8420"/>
                    <a:pt x="16155" y="8304"/>
                  </a:cubicBezTo>
                  <a:lnTo>
                    <a:pt x="16155" y="7896"/>
                  </a:lnTo>
                  <a:cubicBezTo>
                    <a:pt x="16155" y="7771"/>
                    <a:pt x="16377" y="7691"/>
                    <a:pt x="16543" y="7771"/>
                  </a:cubicBezTo>
                  <a:lnTo>
                    <a:pt x="18857" y="8802"/>
                  </a:lnTo>
                  <a:cubicBezTo>
                    <a:pt x="18995" y="8864"/>
                    <a:pt x="18995" y="8997"/>
                    <a:pt x="18857" y="9059"/>
                  </a:cubicBezTo>
                  <a:lnTo>
                    <a:pt x="16543" y="10089"/>
                  </a:lnTo>
                  <a:cubicBezTo>
                    <a:pt x="16377" y="10161"/>
                    <a:pt x="16155" y="10089"/>
                    <a:pt x="16155" y="9965"/>
                  </a:cubicBezTo>
                  <a:lnTo>
                    <a:pt x="16155" y="9557"/>
                  </a:lnTo>
                  <a:cubicBezTo>
                    <a:pt x="16155" y="9441"/>
                    <a:pt x="16016" y="9352"/>
                    <a:pt x="15836" y="9352"/>
                  </a:cubicBezTo>
                  <a:lnTo>
                    <a:pt x="0" y="9352"/>
                  </a:lnTo>
                  <a:lnTo>
                    <a:pt x="0" y="19415"/>
                  </a:lnTo>
                  <a:cubicBezTo>
                    <a:pt x="0" y="20623"/>
                    <a:pt x="1524" y="21600"/>
                    <a:pt x="3408" y="21600"/>
                  </a:cubicBezTo>
                  <a:lnTo>
                    <a:pt x="18192" y="21600"/>
                  </a:lnTo>
                  <a:cubicBezTo>
                    <a:pt x="20076" y="21600"/>
                    <a:pt x="21600" y="20623"/>
                    <a:pt x="21600" y="19415"/>
                  </a:cubicBezTo>
                  <a:lnTo>
                    <a:pt x="21600" y="6928"/>
                  </a:lnTo>
                  <a:cubicBezTo>
                    <a:pt x="21600" y="3100"/>
                    <a:pt x="16765" y="0"/>
                    <a:pt x="10793" y="0"/>
                  </a:cubicBezTo>
                  <a:close/>
                  <a:moveTo>
                    <a:pt x="18178" y="6963"/>
                  </a:moveTo>
                  <a:lnTo>
                    <a:pt x="3422" y="6963"/>
                  </a:lnTo>
                  <a:cubicBezTo>
                    <a:pt x="2522" y="6963"/>
                    <a:pt x="1829" y="6430"/>
                    <a:pt x="1995" y="5862"/>
                  </a:cubicBezTo>
                  <a:cubicBezTo>
                    <a:pt x="2799" y="3215"/>
                    <a:pt x="6429" y="1208"/>
                    <a:pt x="10807" y="1208"/>
                  </a:cubicBezTo>
                  <a:cubicBezTo>
                    <a:pt x="15171" y="1208"/>
                    <a:pt x="18815" y="3206"/>
                    <a:pt x="19619" y="5862"/>
                  </a:cubicBezTo>
                  <a:cubicBezTo>
                    <a:pt x="19771" y="6430"/>
                    <a:pt x="19092" y="6963"/>
                    <a:pt x="18178" y="6963"/>
                  </a:cubicBezTo>
                  <a:close/>
                </a:path>
              </a:pathLst>
            </a:custGeom>
            <a:solidFill>
              <a:srgbClr val="557037"/>
            </a:solidFill>
            <a:ln>
              <a:noFill/>
            </a:ln>
          </p:spPr>
          <p:txBody>
            <a:bodyPr spcFirstLastPara="1" wrap="square" lIns="28575" tIns="28575" rIns="28575" bIns="2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0"/>
                <a:buFont typeface="Arial"/>
                <a:buNone/>
              </a:pPr>
              <a:endParaRPr sz="22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1" name="Google Shape;221;p31" descr="Customer review outlin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8573" y="1465920"/>
            <a:ext cx="468295" cy="4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l="69" r="67"/>
          <a:stretch/>
        </p:blipFill>
        <p:spPr>
          <a:xfrm>
            <a:off x="4337853" y="1465920"/>
            <a:ext cx="467645" cy="46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 l="69" r="67"/>
          <a:stretch/>
        </p:blipFill>
        <p:spPr>
          <a:xfrm>
            <a:off x="6400444" y="1465920"/>
            <a:ext cx="467645" cy="46829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0" y="332681"/>
            <a:ext cx="441338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0" y="4572000"/>
            <a:ext cx="9144000" cy="571500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5">
            <a:alphaModFix/>
          </a:blip>
          <a:srcRect l="17" r="16"/>
          <a:stretch/>
        </p:blipFill>
        <p:spPr>
          <a:xfrm>
            <a:off x="524826" y="4710535"/>
            <a:ext cx="1283543" cy="31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gradFill>
          <a:gsLst>
            <a:gs pos="0">
              <a:srgbClr val="263615"/>
            </a:gs>
            <a:gs pos="21000">
              <a:srgbClr val="263615"/>
            </a:gs>
            <a:gs pos="100000">
              <a:srgbClr val="557037"/>
            </a:gs>
          </a:gsLst>
          <a:lin ang="18900000" scaled="0"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 rotWithShape="1">
          <a:blip r:embed="rId2">
            <a:alphaModFix/>
          </a:blip>
          <a:srcRect l="5602" r="5602" b="7011"/>
          <a:stretch/>
        </p:blipFill>
        <p:spPr>
          <a:xfrm>
            <a:off x="0" y="0"/>
            <a:ext cx="9144000" cy="328136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/>
          <p:nvPr/>
        </p:nvSpPr>
        <p:spPr>
          <a:xfrm>
            <a:off x="-1995" y="0"/>
            <a:ext cx="9145994" cy="3281608"/>
          </a:xfrm>
          <a:prstGeom prst="rect">
            <a:avLst/>
          </a:prstGeom>
          <a:solidFill>
            <a:srgbClr val="DDE072">
              <a:alpha val="8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483578" y="1903982"/>
            <a:ext cx="5323211" cy="2606040"/>
          </a:xfrm>
          <a:prstGeom prst="roundRect">
            <a:avLst>
              <a:gd name="adj" fmla="val 3180"/>
            </a:avLst>
          </a:prstGeom>
          <a:gradFill>
            <a:gsLst>
              <a:gs pos="0">
                <a:srgbClr val="FFFFFF">
                  <a:alpha val="81568"/>
                </a:srgbClr>
              </a:gs>
              <a:gs pos="6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  <a:effectLst>
            <a:outerShdw blurRad="279400" algn="t" rotWithShape="0">
              <a:srgbClr val="000000">
                <a:alpha val="1843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6196047" y="1903982"/>
            <a:ext cx="2453283" cy="2606040"/>
          </a:xfrm>
          <a:prstGeom prst="roundRect">
            <a:avLst>
              <a:gd name="adj" fmla="val 3180"/>
            </a:avLst>
          </a:prstGeom>
          <a:gradFill>
            <a:gsLst>
              <a:gs pos="0">
                <a:srgbClr val="FFFFFF">
                  <a:alpha val="81568"/>
                </a:srgbClr>
              </a:gs>
              <a:gs pos="6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  <a:effectLst>
            <a:outerShdw blurRad="254000" algn="t" rotWithShape="0">
              <a:srgbClr val="000000">
                <a:alpha val="1843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32"/>
          <p:cNvGrpSpPr/>
          <p:nvPr/>
        </p:nvGrpSpPr>
        <p:grpSpPr>
          <a:xfrm>
            <a:off x="948955" y="2340130"/>
            <a:ext cx="991069" cy="366825"/>
            <a:chOff x="1538841" y="1518751"/>
            <a:chExt cx="1676400" cy="620486"/>
          </a:xfrm>
        </p:grpSpPr>
        <p:grpSp>
          <p:nvGrpSpPr>
            <p:cNvPr id="233" name="Google Shape;233;p32"/>
            <p:cNvGrpSpPr/>
            <p:nvPr/>
          </p:nvGrpSpPr>
          <p:grpSpPr>
            <a:xfrm>
              <a:off x="1538841" y="1518751"/>
              <a:ext cx="1676400" cy="620486"/>
              <a:chOff x="1538841" y="1518751"/>
              <a:chExt cx="1676400" cy="620486"/>
            </a:xfrm>
          </p:grpSpPr>
          <p:sp>
            <p:nvSpPr>
              <p:cNvPr id="234" name="Google Shape;234;p32"/>
              <p:cNvSpPr/>
              <p:nvPr/>
            </p:nvSpPr>
            <p:spPr>
              <a:xfrm>
                <a:off x="1538841" y="1518751"/>
                <a:ext cx="1676400" cy="462358"/>
              </a:xfrm>
              <a:prstGeom prst="roundRect">
                <a:avLst>
                  <a:gd name="adj" fmla="val 50000"/>
                </a:avLst>
              </a:prstGeom>
              <a:solidFill>
                <a:srgbClr val="263615"/>
              </a:solidFill>
              <a:ln>
                <a:noFill/>
              </a:ln>
              <a:effectLst>
                <a:outerShdw blurRad="317500" dist="165100" dir="5400000" sx="70000" sy="70000" algn="t" rotWithShape="0">
                  <a:srgbClr val="000000">
                    <a:alpha val="941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235" name="Google Shape;235;p32"/>
              <p:cNvSpPr/>
              <p:nvPr/>
            </p:nvSpPr>
            <p:spPr>
              <a:xfrm rot="10800000">
                <a:off x="1864072" y="1956478"/>
                <a:ext cx="182759" cy="182759"/>
              </a:xfrm>
              <a:prstGeom prst="rtTriangle">
                <a:avLst/>
              </a:prstGeom>
              <a:solidFill>
                <a:srgbClr val="26361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</p:grpSp>
        <p:sp>
          <p:nvSpPr>
            <p:cNvPr id="236" name="Google Shape;236;p32"/>
            <p:cNvSpPr txBox="1"/>
            <p:nvPr/>
          </p:nvSpPr>
          <p:spPr>
            <a:xfrm>
              <a:off x="1632473" y="1539408"/>
              <a:ext cx="1483727" cy="41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Thank you!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l="12" r="26"/>
          <a:stretch/>
        </p:blipFill>
        <p:spPr>
          <a:xfrm>
            <a:off x="3258650" y="2994858"/>
            <a:ext cx="194933" cy="19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l="19" r="19"/>
          <a:stretch/>
        </p:blipFill>
        <p:spPr>
          <a:xfrm>
            <a:off x="3258650" y="2580032"/>
            <a:ext cx="194933" cy="19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8649" y="3824509"/>
            <a:ext cx="195008" cy="19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8649" y="3409684"/>
            <a:ext cx="195008" cy="19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7">
            <a:alphaModFix/>
          </a:blip>
          <a:srcRect t="-792" b="-792"/>
          <a:stretch/>
        </p:blipFill>
        <p:spPr>
          <a:xfrm>
            <a:off x="6632637" y="2402847"/>
            <a:ext cx="1580102" cy="160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 descr="A green letter on a black background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777" y="472632"/>
            <a:ext cx="1206165" cy="198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2"/>
          <p:cNvGrpSpPr/>
          <p:nvPr/>
        </p:nvGrpSpPr>
        <p:grpSpPr>
          <a:xfrm>
            <a:off x="8433235" y="439361"/>
            <a:ext cx="224987" cy="225996"/>
            <a:chOff x="11449253" y="418115"/>
            <a:chExt cx="299983" cy="301328"/>
          </a:xfrm>
        </p:grpSpPr>
        <p:sp>
          <p:nvSpPr>
            <p:cNvPr id="244" name="Google Shape;244;p32"/>
            <p:cNvSpPr/>
            <p:nvPr/>
          </p:nvSpPr>
          <p:spPr>
            <a:xfrm>
              <a:off x="11449253" y="418115"/>
              <a:ext cx="299983" cy="301328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57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" name="Google Shape;245;p32">
              <a:hlinkClick r:id="" action="ppaction://hlinkshowjump?jump=nextslide"/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564899" y="503965"/>
              <a:ext cx="78749" cy="1296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32"/>
          <p:cNvGrpSpPr/>
          <p:nvPr/>
        </p:nvGrpSpPr>
        <p:grpSpPr>
          <a:xfrm>
            <a:off x="8133548" y="439361"/>
            <a:ext cx="224988" cy="225996"/>
            <a:chOff x="11049672" y="418115"/>
            <a:chExt cx="299983" cy="301328"/>
          </a:xfrm>
        </p:grpSpPr>
        <p:sp>
          <p:nvSpPr>
            <p:cNvPr id="247" name="Google Shape;247;p32"/>
            <p:cNvSpPr/>
            <p:nvPr/>
          </p:nvSpPr>
          <p:spPr>
            <a:xfrm rot="10800000">
              <a:off x="11049672" y="418115"/>
              <a:ext cx="299983" cy="301328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p32">
              <a:hlinkClick r:id="" action="ppaction://hlinkshowjump?jump=previousslide"/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10800000">
              <a:off x="11155259" y="503965"/>
              <a:ext cx="78749" cy="1296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angoDB - Normal - Design 1">
  <p:cSld name="ArangoDB - Normal - Design 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sldNum" idx="12"/>
          </p:nvPr>
        </p:nvSpPr>
        <p:spPr>
          <a:xfrm>
            <a:off x="8701990" y="4928295"/>
            <a:ext cx="1836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332422" y="0"/>
            <a:ext cx="842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 sz="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 sz="7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 sz="7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 sz="7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1"/>
          </p:nvPr>
        </p:nvSpPr>
        <p:spPr>
          <a:xfrm>
            <a:off x="360000" y="952500"/>
            <a:ext cx="8424000" cy="3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700"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700"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700"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700"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7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700"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700"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700"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1">
  <p:cSld name="TITLE_AND_TWO_COLUMNS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311700" y="11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body" idx="1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6650" y="4810613"/>
            <a:ext cx="1046188" cy="1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>
            <a:spLocks noGrp="1"/>
          </p:cNvSpPr>
          <p:nvPr>
            <p:ph type="body" idx="3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 rotWithShape="1">
          <a:blip r:embed="rId2">
            <a:alphaModFix amt="20000"/>
          </a:blip>
          <a:srcRect r="13822"/>
          <a:stretch/>
        </p:blipFill>
        <p:spPr>
          <a:xfrm>
            <a:off x="4225238" y="1137563"/>
            <a:ext cx="4918764" cy="392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>
            <a:spLocks noGrp="1"/>
          </p:cNvSpPr>
          <p:nvPr>
            <p:ph type="ctrTitle"/>
          </p:nvPr>
        </p:nvSpPr>
        <p:spPr>
          <a:xfrm>
            <a:off x="190500" y="1099763"/>
            <a:ext cx="57549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Char char="●"/>
              <a:defRPr sz="4800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E4421"/>
              </a:buClr>
              <a:buSzPts val="5200"/>
              <a:buFont typeface="Inter"/>
              <a:buChar char="○"/>
              <a:defRPr sz="5200" b="1">
                <a:solidFill>
                  <a:srgbClr val="2E442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E4421"/>
              </a:buClr>
              <a:buSzPts val="5200"/>
              <a:buFont typeface="Inter"/>
              <a:buChar char="■"/>
              <a:defRPr sz="5200" b="1">
                <a:solidFill>
                  <a:srgbClr val="2E442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E4421"/>
              </a:buClr>
              <a:buSzPts val="5200"/>
              <a:buFont typeface="Inter"/>
              <a:buChar char="●"/>
              <a:defRPr sz="5200" b="1">
                <a:solidFill>
                  <a:srgbClr val="2E442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E4421"/>
              </a:buClr>
              <a:buSzPts val="5200"/>
              <a:buFont typeface="Inter"/>
              <a:buChar char="○"/>
              <a:defRPr sz="5200" b="1">
                <a:solidFill>
                  <a:srgbClr val="2E442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E4421"/>
              </a:buClr>
              <a:buSzPts val="5200"/>
              <a:buFont typeface="Inter"/>
              <a:buChar char="■"/>
              <a:defRPr sz="5200" b="1">
                <a:solidFill>
                  <a:srgbClr val="2E442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E4421"/>
              </a:buClr>
              <a:buSzPts val="5200"/>
              <a:buFont typeface="Inter"/>
              <a:buChar char="●"/>
              <a:defRPr sz="5200" b="1">
                <a:solidFill>
                  <a:srgbClr val="2E442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E4421"/>
              </a:buClr>
              <a:buSzPts val="5200"/>
              <a:buFont typeface="Inter"/>
              <a:buChar char="○"/>
              <a:defRPr sz="5200" b="1">
                <a:solidFill>
                  <a:srgbClr val="2E442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E4421"/>
              </a:buClr>
              <a:buSzPts val="5200"/>
              <a:buFont typeface="Inter"/>
              <a:buChar char="■"/>
              <a:defRPr sz="5200" b="1">
                <a:solidFill>
                  <a:srgbClr val="2E442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1"/>
          </p:nvPr>
        </p:nvSpPr>
        <p:spPr>
          <a:xfrm>
            <a:off x="1905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7138"/>
              </a:buClr>
              <a:buSzPts val="2800"/>
              <a:buFont typeface="Inter Light"/>
              <a:buNone/>
              <a:defRPr sz="2800">
                <a:solidFill>
                  <a:srgbClr val="567138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Light"/>
              <a:buNone/>
              <a:defRPr sz="2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Light"/>
              <a:buNone/>
              <a:defRPr sz="2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Light"/>
              <a:buNone/>
              <a:defRPr sz="2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Light"/>
              <a:buNone/>
              <a:defRPr sz="2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Light"/>
              <a:buNone/>
              <a:defRPr sz="2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Light"/>
              <a:buNone/>
              <a:defRPr sz="2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Light"/>
              <a:buNone/>
              <a:defRPr sz="2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 Light"/>
              <a:buNone/>
              <a:defRPr sz="2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-62" y="3079375"/>
            <a:ext cx="9144000" cy="2064300"/>
          </a:xfrm>
          <a:prstGeom prst="rect">
            <a:avLst/>
          </a:prstGeom>
          <a:gradFill>
            <a:gsLst>
              <a:gs pos="0">
                <a:srgbClr val="E8EC84">
                  <a:alpha val="27058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228600"/>
            <a:ext cx="1935363" cy="40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136950" y="0"/>
            <a:ext cx="79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136950" y="572700"/>
            <a:ext cx="8749200" cy="4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457200" lvl="0" indent="-27305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0688" y="4764138"/>
            <a:ext cx="1262150" cy="26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ML Capabilities">
  <p:cSld name="GraphML Capabilitie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/>
          <p:nvPr/>
        </p:nvSpPr>
        <p:spPr>
          <a:xfrm>
            <a:off x="-1" y="3242771"/>
            <a:ext cx="9144000" cy="13263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0" y="332681"/>
            <a:ext cx="441300" cy="571500"/>
          </a:xfrm>
          <a:prstGeom prst="rect">
            <a:avLst/>
          </a:prstGeom>
          <a:solidFill>
            <a:srgbClr val="DDE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0" y="4572000"/>
            <a:ext cx="9144000" cy="570992"/>
          </a:xfrm>
          <a:custGeom>
            <a:avLst/>
            <a:gdLst/>
            <a:ahLst/>
            <a:cxnLst/>
            <a:rect l="l" t="t" r="r" b="b"/>
            <a:pathLst>
              <a:path w="16256000" h="812800" extrusionOk="0">
                <a:moveTo>
                  <a:pt x="0" y="0"/>
                </a:moveTo>
                <a:lnTo>
                  <a:pt x="0" y="812800"/>
                </a:lnTo>
                <a:lnTo>
                  <a:pt x="16256000" y="812800"/>
                </a:lnTo>
                <a:lnTo>
                  <a:pt x="1625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5570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2">
            <a:alphaModFix/>
          </a:blip>
          <a:srcRect l="19" r="9"/>
          <a:stretch/>
        </p:blipFill>
        <p:spPr>
          <a:xfrm>
            <a:off x="524826" y="4710535"/>
            <a:ext cx="1283544" cy="310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7"/>
          <p:cNvCxnSpPr/>
          <p:nvPr/>
        </p:nvCxnSpPr>
        <p:spPr>
          <a:xfrm rot="10800000" flipH="1">
            <a:off x="0" y="3232151"/>
            <a:ext cx="9144000" cy="28200"/>
          </a:xfrm>
          <a:prstGeom prst="straightConnector1">
            <a:avLst/>
          </a:prstGeom>
          <a:noFill/>
          <a:ln w="28575" cap="flat" cmpd="sng">
            <a:solidFill>
              <a:srgbClr val="5570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p37"/>
          <p:cNvSpPr/>
          <p:nvPr/>
        </p:nvSpPr>
        <p:spPr>
          <a:xfrm>
            <a:off x="614362" y="1050838"/>
            <a:ext cx="1320600" cy="959100"/>
          </a:xfrm>
          <a:prstGeom prst="roundRect">
            <a:avLst>
              <a:gd name="adj" fmla="val 11900"/>
            </a:avLst>
          </a:prstGeom>
          <a:solidFill>
            <a:srgbClr val="DDE072"/>
          </a:solidFill>
          <a:ln w="12700" cap="flat" cmpd="sng">
            <a:solidFill>
              <a:srgbClr val="557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339" y="11233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>
            <a:off x="4634558" y="1050838"/>
            <a:ext cx="1320600" cy="959100"/>
          </a:xfrm>
          <a:prstGeom prst="roundRect">
            <a:avLst>
              <a:gd name="adj" fmla="val 11900"/>
            </a:avLst>
          </a:prstGeom>
          <a:solidFill>
            <a:srgbClr val="DDE072"/>
          </a:solidFill>
          <a:ln w="12700" cap="flat" cmpd="sng">
            <a:solidFill>
              <a:srgbClr val="557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4">
            <a:alphaModFix/>
          </a:blip>
          <a:srcRect t="445" b="455"/>
          <a:stretch/>
        </p:blipFill>
        <p:spPr>
          <a:xfrm>
            <a:off x="5008535" y="1123350"/>
            <a:ext cx="5725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/>
          <p:nvPr/>
        </p:nvSpPr>
        <p:spPr>
          <a:xfrm>
            <a:off x="614362" y="2130300"/>
            <a:ext cx="1320600" cy="959100"/>
          </a:xfrm>
          <a:prstGeom prst="roundRect">
            <a:avLst>
              <a:gd name="adj" fmla="val 11900"/>
            </a:avLst>
          </a:prstGeom>
          <a:solidFill>
            <a:srgbClr val="DDE072"/>
          </a:solidFill>
          <a:ln w="12700" cap="flat" cmpd="sng">
            <a:solidFill>
              <a:srgbClr val="557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4634558" y="2130300"/>
            <a:ext cx="1320600" cy="959100"/>
          </a:xfrm>
          <a:prstGeom prst="roundRect">
            <a:avLst>
              <a:gd name="adj" fmla="val 11900"/>
            </a:avLst>
          </a:prstGeom>
          <a:solidFill>
            <a:srgbClr val="DDE072"/>
          </a:solidFill>
          <a:ln w="12700" cap="flat" cmpd="sng">
            <a:solidFill>
              <a:srgbClr val="557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614362" y="3418253"/>
            <a:ext cx="1320600" cy="959100"/>
          </a:xfrm>
          <a:prstGeom prst="roundRect">
            <a:avLst>
              <a:gd name="adj" fmla="val 11900"/>
            </a:avLst>
          </a:prstGeom>
          <a:solidFill>
            <a:schemeClr val="lt1"/>
          </a:solidFill>
          <a:ln w="12700" cap="flat" cmpd="sng">
            <a:solidFill>
              <a:srgbClr val="557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5">
            <a:alphaModFix/>
          </a:blip>
          <a:srcRect l="9" r="19"/>
          <a:stretch/>
        </p:blipFill>
        <p:spPr>
          <a:xfrm>
            <a:off x="988339" y="3490765"/>
            <a:ext cx="5725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/>
          <p:nvPr/>
        </p:nvSpPr>
        <p:spPr>
          <a:xfrm>
            <a:off x="4634558" y="3418253"/>
            <a:ext cx="1320600" cy="959100"/>
          </a:xfrm>
          <a:prstGeom prst="roundRect">
            <a:avLst>
              <a:gd name="adj" fmla="val 11900"/>
            </a:avLst>
          </a:prstGeom>
          <a:solidFill>
            <a:schemeClr val="lt1"/>
          </a:solidFill>
          <a:ln w="12700" cap="flat" cmpd="sng">
            <a:solidFill>
              <a:srgbClr val="557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6">
            <a:alphaModFix/>
          </a:blip>
          <a:srcRect t="4537" b="4528"/>
          <a:stretch/>
        </p:blipFill>
        <p:spPr>
          <a:xfrm>
            <a:off x="5008535" y="3490765"/>
            <a:ext cx="5725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3650" y="2225270"/>
            <a:ext cx="802078" cy="611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8012" y="2240140"/>
            <a:ext cx="573074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136950" y="0"/>
            <a:ext cx="79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Char char="○"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1"/>
          </p:nvPr>
        </p:nvSpPr>
        <p:spPr>
          <a:xfrm>
            <a:off x="136950" y="695938"/>
            <a:ext cx="41640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body" idx="2"/>
          </p:nvPr>
        </p:nvSpPr>
        <p:spPr>
          <a:xfrm>
            <a:off x="4843081" y="695938"/>
            <a:ext cx="4164000" cy="38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0688" y="4764138"/>
            <a:ext cx="1262150" cy="26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angoDB - Normal">
  <p:cSld name="ArangoDB - Normal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sldNum" idx="12"/>
          </p:nvPr>
        </p:nvSpPr>
        <p:spPr>
          <a:xfrm>
            <a:off x="8702004" y="4923533"/>
            <a:ext cx="1107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9340"/>
              </a:buClr>
              <a:buSzPts val="800"/>
              <a:buFont typeface="Work Sans"/>
              <a:buNone/>
              <a:defRPr sz="800">
                <a:solidFill>
                  <a:srgbClr val="81934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332422" y="0"/>
            <a:ext cx="8477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body" idx="1"/>
          </p:nvPr>
        </p:nvSpPr>
        <p:spPr>
          <a:xfrm>
            <a:off x="476250" y="956190"/>
            <a:ext cx="8191500" cy="3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(Title)">
  <p:cSld name="Slide (Title)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4705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D58FF"/>
              </a:buClr>
              <a:buSzPts val="1400"/>
              <a:buFont typeface="Roboto"/>
              <a:buNone/>
              <a:defRPr sz="23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177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520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685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863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0287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206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371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 txBox="1">
            <a:spLocks noGrp="1"/>
          </p:cNvSpPr>
          <p:nvPr>
            <p:ph type="sldNum" idx="12"/>
          </p:nvPr>
        </p:nvSpPr>
        <p:spPr>
          <a:xfrm>
            <a:off x="4482255" y="4905375"/>
            <a:ext cx="1746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90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ODSC_GRAPH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3.png"/><Relationship Id="rId4" Type="http://schemas.openxmlformats.org/officeDocument/2006/relationships/hyperlink" Target="https://altana.ai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YkvPE1QautkVWUeez2o-2pgUAHGISjd#scrollTo=BJBLxyNGO_dz" TargetMode="Externa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YkvPE1QautkVWUeez2o-2pgUAHGISjd#scrollTo=mVI6hyd_xAV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rxiv.org/abs/1806.01261" TargetMode="Externa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nguage_model" TargetMode="External"/><Relationship Id="rId7" Type="http://schemas.openxmlformats.org/officeDocument/2006/relationships/hyperlink" Target="https://towardsdatascience.com/creating-word-embeddings-coding-the-word2vec-algorithm-in-python-using-deep-learning-b337d0ba17a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5.png"/><Relationship Id="rId5" Type="http://schemas.openxmlformats.org/officeDocument/2006/relationships/hyperlink" Target="https://en.wikipedia.org/wiki/Natural_language_processing" TargetMode="External"/><Relationship Id="rId4" Type="http://schemas.openxmlformats.org/officeDocument/2006/relationships/hyperlink" Target="https://en.wikipedia.org/wiki/Feature_learni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raph-embeddings-the-summary-cc6075aba00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ZvonjcDQaUucdVYBqxP0rzSkMe6xJzK?usp=sharin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roduction-to-word-embedding-and-word2vec-652d0c2060f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0.png"/><Relationship Id="rId4" Type="http://schemas.openxmlformats.org/officeDocument/2006/relationships/hyperlink" Target="http://mccormickml.com/2016/04/19/word2vec-tutorial-the-skip-gram-model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roduction-to-word-embedding-and-word2vec-652d0c2060fa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hyperlink" Target="http://mccormickml.com/2016/04/19/word2vec-tutorial-the-skip-gram-model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roduction-to-word-embedding-and-word2vec-652d0c2060fa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03.png"/><Relationship Id="rId4" Type="http://schemas.openxmlformats.org/officeDocument/2006/relationships/hyperlink" Target="http://mccormickml.com/2016/04/19/word2vec-tutorial-the-skip-gram-model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7.00653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5.png"/><Relationship Id="rId5" Type="http://schemas.openxmlformats.org/officeDocument/2006/relationships/image" Target="../media/image100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7.00653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6.png"/><Relationship Id="rId5" Type="http://schemas.openxmlformats.org/officeDocument/2006/relationships/image" Target="../media/image104.png"/><Relationship Id="rId4" Type="http://schemas.openxmlformats.org/officeDocument/2006/relationships/hyperlink" Target="https://towardsdatascience.com/graph-embeddings-the-summary-cc6075aba007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F53xsT7mjc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youtube.com/watch?v=uF53xsT7mj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eng.uber.com/uber-eats-graph-learning/" TargetMode="External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aMahanna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mailto:anthony.mahanna@arangodb.com" TargetMode="Externa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github/joerg84/Graph_Powered_ML_Workshop/blob/master/PyG_NC.ipynb" TargetMode="External"/><Relationship Id="rId3" Type="http://schemas.openxmlformats.org/officeDocument/2006/relationships/hyperlink" Target="https://colab.research.google.com/drive/1fYkvPE1QautkVWUeez2o-2pgUAHGISjd#scrollTo=BJBLxyNGO_dz" TargetMode="External"/><Relationship Id="rId7" Type="http://schemas.openxmlformats.org/officeDocument/2006/relationships/hyperlink" Target="https://colab.research.google.com/github/joerg84/Graph_Powered_ML_Workshop/blob/master/DGL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colab.research.google.com/github/joerg84/Graph_Powered_ML_Workshop/blob/master/PyG_MP.ipynb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colab.research.google.com/drive/1SZvonjcDQaUucdVYBqxP0rzSkMe6xJzK?usp=sharing" TargetMode="External"/><Relationship Id="rId10" Type="http://schemas.openxmlformats.org/officeDocument/2006/relationships/hyperlink" Target="https://bit.ly/ODSC_GRAPHML" TargetMode="External"/><Relationship Id="rId4" Type="http://schemas.openxmlformats.org/officeDocument/2006/relationships/hyperlink" Target="https://colab.research.google.com/drive/1fYkvPE1QautkVWUeez2o-2pgUAHGISjd#scrollTo=mVI6hyd_xAVX" TargetMode="External"/><Relationship Id="rId9" Type="http://schemas.openxmlformats.org/officeDocument/2006/relationships/hyperlink" Target="https://cloud.arangodb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63615"/>
            </a:gs>
            <a:gs pos="21000">
              <a:srgbClr val="263615"/>
            </a:gs>
            <a:gs pos="100000">
              <a:srgbClr val="557037"/>
            </a:gs>
          </a:gsLst>
          <a:lin ang="18900044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/>
        </p:nvSpPr>
        <p:spPr>
          <a:xfrm>
            <a:off x="552825" y="1443750"/>
            <a:ext cx="467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rgbClr val="F7F5EE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GraphML</a:t>
            </a:r>
            <a:endParaRPr sz="2500">
              <a:solidFill>
                <a:srgbClr val="F7F5EE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552831" y="3001732"/>
            <a:ext cx="3790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Jörg Schad, Ph.D, CTO</a:t>
            </a:r>
            <a:endParaRPr sz="8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Anthony Mahanna, Software Engineer</a:t>
            </a:r>
            <a:endParaRPr sz="8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ODSC West 2023</a:t>
            </a:r>
            <a:endParaRPr sz="8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46"/>
          <p:cNvSpPr txBox="1"/>
          <p:nvPr/>
        </p:nvSpPr>
        <p:spPr>
          <a:xfrm>
            <a:off x="552825" y="2073800"/>
            <a:ext cx="33537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DE072"/>
                </a:solidFill>
                <a:latin typeface="Poppins"/>
                <a:ea typeface="Poppins"/>
                <a:cs typeface="Poppins"/>
                <a:sym typeface="Poppins"/>
              </a:rPr>
              <a:t>Hands-on Next-level Machine Learning</a:t>
            </a:r>
            <a:endParaRPr b="1">
              <a:solidFill>
                <a:srgbClr val="DDE0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3072000" y="4657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3"/>
              </a:rPr>
              <a:t>https://bit.ly/ODSC_GRAPHML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We live in a connected world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7" name="Google Shape;4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64" y="2796894"/>
            <a:ext cx="1759488" cy="130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988" y="1049298"/>
            <a:ext cx="2107800" cy="119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974" y="2697978"/>
            <a:ext cx="1555461" cy="145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5677" y="2904626"/>
            <a:ext cx="2136052" cy="125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5"/>
          <p:cNvPicPr preferRelativeResize="0"/>
          <p:nvPr/>
        </p:nvPicPr>
        <p:blipFill rotWithShape="1">
          <a:blip r:embed="rId7">
            <a:alphaModFix/>
          </a:blip>
          <a:srcRect l="-6546" r="19256"/>
          <a:stretch/>
        </p:blipFill>
        <p:spPr>
          <a:xfrm>
            <a:off x="6807496" y="2812340"/>
            <a:ext cx="1911054" cy="12295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42" name="Google Shape;44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7963" y="950461"/>
            <a:ext cx="1692379" cy="153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975" y="844200"/>
            <a:ext cx="2068387" cy="15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5"/>
          <p:cNvSpPr txBox="1"/>
          <p:nvPr/>
        </p:nvSpPr>
        <p:spPr>
          <a:xfrm>
            <a:off x="773495" y="2473496"/>
            <a:ext cx="144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Network Assets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55"/>
          <p:cNvSpPr txBox="1"/>
          <p:nvPr/>
        </p:nvSpPr>
        <p:spPr>
          <a:xfrm>
            <a:off x="832910" y="4195611"/>
            <a:ext cx="1387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Food Chain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" name="Google Shape;446;p55"/>
          <p:cNvSpPr txBox="1"/>
          <p:nvPr/>
        </p:nvSpPr>
        <p:spPr>
          <a:xfrm>
            <a:off x="2642898" y="4195611"/>
            <a:ext cx="1387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Transportation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7" name="Google Shape;447;p55"/>
          <p:cNvSpPr txBox="1"/>
          <p:nvPr/>
        </p:nvSpPr>
        <p:spPr>
          <a:xfrm>
            <a:off x="4741959" y="4195611"/>
            <a:ext cx="1387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Molecules 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55"/>
          <p:cNvSpPr txBox="1"/>
          <p:nvPr/>
        </p:nvSpPr>
        <p:spPr>
          <a:xfrm>
            <a:off x="7164105" y="4195611"/>
            <a:ext cx="1332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Communication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" name="Google Shape;449;p55"/>
          <p:cNvSpPr txBox="1"/>
          <p:nvPr/>
        </p:nvSpPr>
        <p:spPr>
          <a:xfrm>
            <a:off x="5142063" y="2473496"/>
            <a:ext cx="128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Social Interactions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" name="Google Shape;450;p55"/>
          <p:cNvSpPr txBox="1"/>
          <p:nvPr/>
        </p:nvSpPr>
        <p:spPr>
          <a:xfrm>
            <a:off x="7136814" y="2473496"/>
            <a:ext cx="1387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Knowledge Graphs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1" name="Google Shape;451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80892" y="1170712"/>
            <a:ext cx="1644774" cy="104161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5"/>
          <p:cNvSpPr txBox="1"/>
          <p:nvPr/>
        </p:nvSpPr>
        <p:spPr>
          <a:xfrm>
            <a:off x="2957780" y="2520225"/>
            <a:ext cx="144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Fraud/Security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3" name="Google Shape;453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90025" y="1008450"/>
            <a:ext cx="4622124" cy="34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 txBox="1"/>
          <p:nvPr/>
        </p:nvSpPr>
        <p:spPr>
          <a:xfrm>
            <a:off x="3668250" y="1888875"/>
            <a:ext cx="19152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Graph</a:t>
            </a: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Challenges of Machine Learning</a:t>
            </a:r>
            <a:endParaRPr/>
          </a:p>
        </p:txBody>
      </p:sp>
      <p:sp>
        <p:nvSpPr>
          <p:cNvPr id="460" name="Google Shape;460;p56"/>
          <p:cNvSpPr txBox="1"/>
          <p:nvPr/>
        </p:nvSpPr>
        <p:spPr>
          <a:xfrm>
            <a:off x="493401" y="1330154"/>
            <a:ext cx="4372200" cy="23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A0B14E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Traditional ML</a:t>
            </a:r>
            <a:endParaRPr/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43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Independent and identically distributed data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A0B14E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Real connected world…</a:t>
            </a:r>
            <a:endParaRPr/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43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Homophily - Neighbours are similar</a:t>
            </a:r>
            <a:endParaRPr/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43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Structural Equivalent nodes</a:t>
            </a:r>
            <a:endParaRPr/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43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Heterophily - Neighbours are different</a:t>
            </a:r>
            <a:endParaRPr sz="1300" b="0" i="0" u="none" strike="noStrike" cap="none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56"/>
          <p:cNvSpPr/>
          <p:nvPr/>
        </p:nvSpPr>
        <p:spPr>
          <a:xfrm>
            <a:off x="4816306" y="1560845"/>
            <a:ext cx="3587700" cy="2149500"/>
          </a:xfrm>
          <a:prstGeom prst="roundRect">
            <a:avLst>
              <a:gd name="adj" fmla="val 6741"/>
            </a:avLst>
          </a:prstGeom>
          <a:solidFill>
            <a:srgbClr val="F2F2F2"/>
          </a:solidFill>
          <a:ln w="19050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639" y="1687808"/>
            <a:ext cx="2795467" cy="202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57"/>
          <p:cNvSpPr txBox="1">
            <a:spLocks noGrp="1"/>
          </p:cNvSpPr>
          <p:nvPr>
            <p:ph type="sldNum" idx="12"/>
          </p:nvPr>
        </p:nvSpPr>
        <p:spPr>
          <a:xfrm>
            <a:off x="8472458" y="4358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69" name="Google Shape;469;p57"/>
          <p:cNvSpPr/>
          <p:nvPr/>
        </p:nvSpPr>
        <p:spPr>
          <a:xfrm>
            <a:off x="5340220" y="1970461"/>
            <a:ext cx="960850" cy="736308"/>
          </a:xfrm>
          <a:custGeom>
            <a:avLst/>
            <a:gdLst/>
            <a:ahLst/>
            <a:cxnLst/>
            <a:rect l="l" t="t" r="r" b="b"/>
            <a:pathLst>
              <a:path w="1038757" h="824995" extrusionOk="0">
                <a:moveTo>
                  <a:pt x="0" y="245681"/>
                </a:moveTo>
                <a:cubicBezTo>
                  <a:pt x="257528" y="125030"/>
                  <a:pt x="515056" y="4380"/>
                  <a:pt x="660400" y="147"/>
                </a:cubicBezTo>
                <a:cubicBezTo>
                  <a:pt x="805744" y="-4086"/>
                  <a:pt x="817034" y="83403"/>
                  <a:pt x="872067" y="220281"/>
                </a:cubicBezTo>
                <a:cubicBezTo>
                  <a:pt x="927100" y="357159"/>
                  <a:pt x="1130300" y="780492"/>
                  <a:pt x="990600" y="821414"/>
                </a:cubicBezTo>
                <a:cubicBezTo>
                  <a:pt x="850900" y="862336"/>
                  <a:pt x="217311" y="540603"/>
                  <a:pt x="33867" y="465814"/>
                </a:cubicBezTo>
              </a:path>
            </a:pathLst>
          </a:custGeom>
          <a:noFill/>
          <a:ln w="12700" cap="flat" cmpd="sng">
            <a:solidFill>
              <a:srgbClr val="A6A7A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2960649" y="2650638"/>
            <a:ext cx="321000" cy="309900"/>
          </a:xfrm>
          <a:prstGeom prst="ellipse">
            <a:avLst/>
          </a:prstGeom>
          <a:solidFill>
            <a:srgbClr val="274E13"/>
          </a:solidFill>
          <a:ln w="254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7"/>
          <p:cNvSpPr/>
          <p:nvPr/>
        </p:nvSpPr>
        <p:spPr>
          <a:xfrm>
            <a:off x="4486918" y="2094970"/>
            <a:ext cx="321000" cy="309900"/>
          </a:xfrm>
          <a:prstGeom prst="ellipse">
            <a:avLst/>
          </a:prstGeom>
          <a:solidFill>
            <a:srgbClr val="274E13"/>
          </a:solidFill>
          <a:ln w="254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7"/>
          <p:cNvSpPr/>
          <p:nvPr/>
        </p:nvSpPr>
        <p:spPr>
          <a:xfrm>
            <a:off x="5981881" y="1539303"/>
            <a:ext cx="321000" cy="309900"/>
          </a:xfrm>
          <a:prstGeom prst="ellipse">
            <a:avLst/>
          </a:prstGeom>
          <a:solidFill>
            <a:srgbClr val="274E13"/>
          </a:solidFill>
          <a:ln w="254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7"/>
          <p:cNvSpPr/>
          <p:nvPr/>
        </p:nvSpPr>
        <p:spPr>
          <a:xfrm>
            <a:off x="6365176" y="2830882"/>
            <a:ext cx="321000" cy="309900"/>
          </a:xfrm>
          <a:prstGeom prst="ellipse">
            <a:avLst/>
          </a:prstGeom>
          <a:solidFill>
            <a:srgbClr val="274E13"/>
          </a:solidFill>
          <a:ln w="254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57"/>
          <p:cNvCxnSpPr>
            <a:stCxn id="470" idx="7"/>
            <a:endCxn id="471" idx="2"/>
          </p:cNvCxnSpPr>
          <p:nvPr/>
        </p:nvCxnSpPr>
        <p:spPr>
          <a:xfrm rot="10800000" flipH="1">
            <a:off x="3234639" y="2249922"/>
            <a:ext cx="1252200" cy="4461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75" name="Google Shape;475;p57"/>
          <p:cNvCxnSpPr>
            <a:stCxn id="471" idx="6"/>
            <a:endCxn id="472" idx="3"/>
          </p:cNvCxnSpPr>
          <p:nvPr/>
        </p:nvCxnSpPr>
        <p:spPr>
          <a:xfrm rot="10800000" flipH="1">
            <a:off x="4807918" y="1803820"/>
            <a:ext cx="1221000" cy="4461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76" name="Google Shape;476;p57"/>
          <p:cNvCxnSpPr>
            <a:stCxn id="472" idx="4"/>
            <a:endCxn id="473" idx="0"/>
          </p:cNvCxnSpPr>
          <p:nvPr/>
        </p:nvCxnSpPr>
        <p:spPr>
          <a:xfrm>
            <a:off x="6142381" y="1849203"/>
            <a:ext cx="383400" cy="9816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77" name="Google Shape;477;p57"/>
          <p:cNvCxnSpPr>
            <a:stCxn id="473" idx="1"/>
            <a:endCxn id="471" idx="5"/>
          </p:cNvCxnSpPr>
          <p:nvPr/>
        </p:nvCxnSpPr>
        <p:spPr>
          <a:xfrm rot="10800000">
            <a:off x="4760986" y="2359366"/>
            <a:ext cx="1651200" cy="5169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78" name="Google Shape;478;p57"/>
          <p:cNvSpPr/>
          <p:nvPr/>
        </p:nvSpPr>
        <p:spPr>
          <a:xfrm>
            <a:off x="7473157" y="1749003"/>
            <a:ext cx="321000" cy="309900"/>
          </a:xfrm>
          <a:prstGeom prst="ellipse">
            <a:avLst/>
          </a:prstGeom>
          <a:solidFill>
            <a:srgbClr val="274E13"/>
          </a:solidFill>
          <a:ln w="254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57"/>
          <p:cNvCxnSpPr>
            <a:stCxn id="472" idx="6"/>
            <a:endCxn id="478" idx="2"/>
          </p:cNvCxnSpPr>
          <p:nvPr/>
        </p:nvCxnSpPr>
        <p:spPr>
          <a:xfrm>
            <a:off x="6302881" y="1694253"/>
            <a:ext cx="1170300" cy="2097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80" name="Google Shape;480;p57"/>
          <p:cNvCxnSpPr>
            <a:stCxn id="472" idx="2"/>
            <a:endCxn id="472" idx="0"/>
          </p:cNvCxnSpPr>
          <p:nvPr/>
        </p:nvCxnSpPr>
        <p:spPr>
          <a:xfrm rot="10800000" flipH="1">
            <a:off x="5981881" y="1539453"/>
            <a:ext cx="160500" cy="154800"/>
          </a:xfrm>
          <a:prstGeom prst="curvedConnector4">
            <a:avLst>
              <a:gd name="adj1" fmla="val -148364"/>
              <a:gd name="adj2" fmla="val 253924"/>
            </a:avLst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81" name="Google Shape;481;p57"/>
          <p:cNvCxnSpPr/>
          <p:nvPr/>
        </p:nvCxnSpPr>
        <p:spPr>
          <a:xfrm>
            <a:off x="2747793" y="1456171"/>
            <a:ext cx="373200" cy="11946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82" name="Google Shape;482;p57"/>
          <p:cNvSpPr/>
          <p:nvPr/>
        </p:nvSpPr>
        <p:spPr>
          <a:xfrm>
            <a:off x="2522333" y="1146177"/>
            <a:ext cx="321000" cy="309900"/>
          </a:xfrm>
          <a:prstGeom prst="ellipse">
            <a:avLst/>
          </a:prstGeom>
          <a:solidFill>
            <a:srgbClr val="274E13"/>
          </a:solidFill>
          <a:ln w="254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Google Shape;483;p57"/>
          <p:cNvCxnSpPr>
            <a:stCxn id="482" idx="5"/>
            <a:endCxn id="471" idx="1"/>
          </p:cNvCxnSpPr>
          <p:nvPr/>
        </p:nvCxnSpPr>
        <p:spPr>
          <a:xfrm>
            <a:off x="2796324" y="1410693"/>
            <a:ext cx="1737600" cy="7296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84" name="Google Shape;484;p57"/>
          <p:cNvSpPr txBox="1"/>
          <p:nvPr/>
        </p:nvSpPr>
        <p:spPr>
          <a:xfrm>
            <a:off x="893324" y="2829563"/>
            <a:ext cx="1413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Vertex/Node</a:t>
            </a:r>
            <a:endParaRPr sz="1800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7"/>
          <p:cNvSpPr txBox="1"/>
          <p:nvPr/>
        </p:nvSpPr>
        <p:spPr>
          <a:xfrm>
            <a:off x="1417048" y="1489056"/>
            <a:ext cx="64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Edge</a:t>
            </a:r>
            <a:endParaRPr sz="1800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57"/>
          <p:cNvCxnSpPr>
            <a:stCxn id="484" idx="3"/>
            <a:endCxn id="470" idx="2"/>
          </p:cNvCxnSpPr>
          <p:nvPr/>
        </p:nvCxnSpPr>
        <p:spPr>
          <a:xfrm rot="10800000" flipH="1">
            <a:off x="2307224" y="2805713"/>
            <a:ext cx="653400" cy="208500"/>
          </a:xfrm>
          <a:prstGeom prst="straightConnector1">
            <a:avLst/>
          </a:prstGeom>
          <a:noFill/>
          <a:ln w="9525" cap="flat" cmpd="sng">
            <a:solidFill>
              <a:srgbClr val="A6A7A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87" name="Google Shape;487;p57"/>
          <p:cNvCxnSpPr>
            <a:stCxn id="485" idx="3"/>
          </p:cNvCxnSpPr>
          <p:nvPr/>
        </p:nvCxnSpPr>
        <p:spPr>
          <a:xfrm>
            <a:off x="2065348" y="1673706"/>
            <a:ext cx="860100" cy="327600"/>
          </a:xfrm>
          <a:prstGeom prst="straightConnector1">
            <a:avLst/>
          </a:prstGeom>
          <a:noFill/>
          <a:ln w="9525" cap="flat" cmpd="sng">
            <a:solidFill>
              <a:srgbClr val="A6A7A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88" name="Google Shape;488;p57"/>
          <p:cNvSpPr txBox="1"/>
          <p:nvPr/>
        </p:nvSpPr>
        <p:spPr>
          <a:xfrm>
            <a:off x="5500458" y="2150418"/>
            <a:ext cx="66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Cycle</a:t>
            </a:r>
            <a:endParaRPr sz="1400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9" name="Google Shape;489;p57"/>
          <p:cNvCxnSpPr/>
          <p:nvPr/>
        </p:nvCxnSpPr>
        <p:spPr>
          <a:xfrm flipH="1">
            <a:off x="5966129" y="1060372"/>
            <a:ext cx="48300" cy="243300"/>
          </a:xfrm>
          <a:prstGeom prst="straightConnector1">
            <a:avLst/>
          </a:prstGeom>
          <a:noFill/>
          <a:ln w="9525" cap="flat" cmpd="sng">
            <a:solidFill>
              <a:srgbClr val="A6A7A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90" name="Google Shape;490;p57"/>
          <p:cNvSpPr txBox="1"/>
          <p:nvPr/>
        </p:nvSpPr>
        <p:spPr>
          <a:xfrm>
            <a:off x="4027651" y="2708025"/>
            <a:ext cx="1498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Articulation </a:t>
            </a:r>
            <a:endParaRPr sz="1400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1" name="Google Shape;491;p57"/>
          <p:cNvCxnSpPr>
            <a:stCxn id="490" idx="0"/>
            <a:endCxn id="471" idx="4"/>
          </p:cNvCxnSpPr>
          <p:nvPr/>
        </p:nvCxnSpPr>
        <p:spPr>
          <a:xfrm rot="10800000">
            <a:off x="4647451" y="2404725"/>
            <a:ext cx="129600" cy="303300"/>
          </a:xfrm>
          <a:prstGeom prst="straightConnector1">
            <a:avLst/>
          </a:prstGeom>
          <a:noFill/>
          <a:ln w="9525" cap="flat" cmpd="sng">
            <a:solidFill>
              <a:srgbClr val="A6A7A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92" name="Google Shape;492;p57"/>
          <p:cNvSpPr txBox="1"/>
          <p:nvPr/>
        </p:nvSpPr>
        <p:spPr>
          <a:xfrm>
            <a:off x="3733325" y="988200"/>
            <a:ext cx="1498800" cy="646500"/>
          </a:xfrm>
          <a:prstGeom prst="rect">
            <a:avLst/>
          </a:prstGeom>
          <a:noFill/>
          <a:ln w="9525" cap="flat" cmpd="sng">
            <a:solidFill>
              <a:srgbClr val="A6A7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Degree = 4</a:t>
            </a:r>
            <a:endParaRPr sz="12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In Degree = 3</a:t>
            </a:r>
            <a:endParaRPr sz="12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Out Degree = 1</a:t>
            </a:r>
            <a:endParaRPr sz="12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93" name="Google Shape;493;p57"/>
          <p:cNvCxnSpPr>
            <a:stCxn id="471" idx="0"/>
            <a:endCxn id="492" idx="2"/>
          </p:cNvCxnSpPr>
          <p:nvPr/>
        </p:nvCxnSpPr>
        <p:spPr>
          <a:xfrm rot="10800000">
            <a:off x="4482718" y="1634770"/>
            <a:ext cx="164700" cy="460200"/>
          </a:xfrm>
          <a:prstGeom prst="straightConnector1">
            <a:avLst/>
          </a:prstGeom>
          <a:noFill/>
          <a:ln w="9525" cap="flat" cmpd="sng">
            <a:solidFill>
              <a:srgbClr val="A6A7A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94" name="Google Shape;494;p57"/>
          <p:cNvSpPr txBox="1"/>
          <p:nvPr/>
        </p:nvSpPr>
        <p:spPr>
          <a:xfrm>
            <a:off x="6620876" y="887000"/>
            <a:ext cx="1461600" cy="646500"/>
          </a:xfrm>
          <a:prstGeom prst="rect">
            <a:avLst/>
          </a:prstGeom>
          <a:noFill/>
          <a:ln w="9525" cap="flat" cmpd="sng">
            <a:solidFill>
              <a:srgbClr val="A6A7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Degree = 5</a:t>
            </a:r>
            <a:endParaRPr sz="12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In Degree = 2</a:t>
            </a:r>
            <a:endParaRPr sz="12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Out Degree = 3</a:t>
            </a:r>
            <a:endParaRPr sz="12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495" name="Google Shape;495;p57"/>
          <p:cNvCxnSpPr>
            <a:stCxn id="494" idx="1"/>
            <a:endCxn id="472" idx="7"/>
          </p:cNvCxnSpPr>
          <p:nvPr/>
        </p:nvCxnSpPr>
        <p:spPr>
          <a:xfrm flipH="1">
            <a:off x="6255776" y="1210250"/>
            <a:ext cx="365100" cy="374400"/>
          </a:xfrm>
          <a:prstGeom prst="straightConnector1">
            <a:avLst/>
          </a:prstGeom>
          <a:noFill/>
          <a:ln w="9525" cap="flat" cmpd="sng">
            <a:solidFill>
              <a:srgbClr val="A6A7A6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96" name="Google Shape;496;p57"/>
          <p:cNvSpPr txBox="1"/>
          <p:nvPr/>
        </p:nvSpPr>
        <p:spPr>
          <a:xfrm>
            <a:off x="940925" y="3235825"/>
            <a:ext cx="1498800" cy="954300"/>
          </a:xfrm>
          <a:prstGeom prst="rect">
            <a:avLst/>
          </a:prstGeom>
          <a:noFill/>
          <a:ln w="9525" cap="flat" cmpd="sng">
            <a:solidFill>
              <a:srgbClr val="A6A7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Person,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Server,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Application,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Vehicle, ...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7" name="Google Shape;497;p57"/>
          <p:cNvSpPr txBox="1"/>
          <p:nvPr/>
        </p:nvSpPr>
        <p:spPr>
          <a:xfrm>
            <a:off x="414575" y="1866575"/>
            <a:ext cx="1664100" cy="954300"/>
          </a:xfrm>
          <a:prstGeom prst="rect">
            <a:avLst/>
          </a:prstGeom>
          <a:noFill/>
          <a:ln w="9525" cap="flat" cmpd="sng">
            <a:solidFill>
              <a:srgbClr val="A6A7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Transaction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partOf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Knows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Communicates,..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8" name="Google Shape;498;p57"/>
          <p:cNvSpPr/>
          <p:nvPr/>
        </p:nvSpPr>
        <p:spPr>
          <a:xfrm rot="-5400000">
            <a:off x="5348725" y="1219575"/>
            <a:ext cx="168000" cy="5260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7"/>
          <p:cNvSpPr txBox="1"/>
          <p:nvPr/>
        </p:nvSpPr>
        <p:spPr>
          <a:xfrm>
            <a:off x="2808250" y="3910225"/>
            <a:ext cx="110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Graph </a:t>
            </a:r>
            <a:endParaRPr sz="1800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7"/>
          <p:cNvSpPr txBox="1"/>
          <p:nvPr/>
        </p:nvSpPr>
        <p:spPr>
          <a:xfrm>
            <a:off x="3961925" y="3910225"/>
            <a:ext cx="4458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Social Network, Terrorist Network, Computer Network, Knowledge Graph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1" name="Google Shape;501;p57"/>
          <p:cNvSpPr/>
          <p:nvPr/>
        </p:nvSpPr>
        <p:spPr>
          <a:xfrm rot="-5400000">
            <a:off x="3667075" y="2139225"/>
            <a:ext cx="168000" cy="1897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7"/>
          <p:cNvSpPr txBox="1"/>
          <p:nvPr/>
        </p:nvSpPr>
        <p:spPr>
          <a:xfrm>
            <a:off x="2579650" y="3148225"/>
            <a:ext cx="218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Group/Community</a:t>
            </a:r>
            <a:endParaRPr sz="1800" i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7"/>
          <p:cNvSpPr txBox="1"/>
          <p:nvPr/>
        </p:nvSpPr>
        <p:spPr>
          <a:xfrm>
            <a:off x="2742425" y="3436450"/>
            <a:ext cx="280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7F7F7F"/>
                </a:solidFill>
                <a:latin typeface="Work Sans"/>
                <a:ea typeface="Work Sans"/>
                <a:cs typeface="Work Sans"/>
                <a:sym typeface="Work Sans"/>
              </a:rPr>
              <a:t>Terrorist Cell, Fraud Ring, …</a:t>
            </a:r>
            <a:endParaRPr sz="1400" i="1">
              <a:solidFill>
                <a:srgbClr val="7F7F7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4" name="Google Shape;504;p57"/>
          <p:cNvSpPr/>
          <p:nvPr/>
        </p:nvSpPr>
        <p:spPr>
          <a:xfrm rot="-5400000">
            <a:off x="6308275" y="1784025"/>
            <a:ext cx="168000" cy="3217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0" name="Google Shape;510;p58"/>
          <p:cNvSpPr txBox="1">
            <a:spLocks noGrp="1"/>
          </p:cNvSpPr>
          <p:nvPr>
            <p:ph type="sldNum" idx="12"/>
          </p:nvPr>
        </p:nvSpPr>
        <p:spPr>
          <a:xfrm>
            <a:off x="8472458" y="4358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11" name="Google Shape;511;p58"/>
          <p:cNvSpPr txBox="1">
            <a:spLocks noGrp="1"/>
          </p:cNvSpPr>
          <p:nvPr>
            <p:ph type="body" idx="1"/>
          </p:nvPr>
        </p:nvSpPr>
        <p:spPr>
          <a:xfrm>
            <a:off x="493400" y="1281601"/>
            <a:ext cx="3428400" cy="25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Graph Properties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(un)directed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○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Facebook vs Twitter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weighted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Sparse/Dense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(a)cyclic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Homogeneous vs Heterogeneous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Graph Queries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Traversals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Search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...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2" name="Google Shape;5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75" y="1674350"/>
            <a:ext cx="37623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9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Knowledge Graphs</a:t>
            </a:r>
            <a:endParaRPr/>
          </a:p>
        </p:txBody>
      </p:sp>
      <p:pic>
        <p:nvPicPr>
          <p:cNvPr id="518" name="Google Shape;518;p59"/>
          <p:cNvPicPr preferRelativeResize="0"/>
          <p:nvPr/>
        </p:nvPicPr>
        <p:blipFill rotWithShape="1">
          <a:blip r:embed="rId3">
            <a:alphaModFix/>
          </a:blip>
          <a:srcRect t="40065"/>
          <a:stretch/>
        </p:blipFill>
        <p:spPr>
          <a:xfrm>
            <a:off x="4334575" y="3359475"/>
            <a:ext cx="3197601" cy="11524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9" name="Google Shape;519;p59"/>
          <p:cNvSpPr txBox="1"/>
          <p:nvPr/>
        </p:nvSpPr>
        <p:spPr>
          <a:xfrm>
            <a:off x="225350" y="1040675"/>
            <a:ext cx="3439200" cy="3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Representing real-world objects and relationships</a:t>
            </a:r>
            <a:endParaRPr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Harmonizes data from multiple sources to a canonical model</a:t>
            </a:r>
            <a:endParaRPr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Shared Vocabulary/Definitions</a:t>
            </a:r>
            <a:endParaRPr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Can perform logical inference</a:t>
            </a:r>
            <a:endParaRPr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Examples</a:t>
            </a:r>
            <a:endParaRPr sz="1600" b="1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20320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Google Knowledge Graph  </a:t>
            </a:r>
            <a:endParaRPr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Amazon Product Graph  </a:t>
            </a:r>
            <a:endParaRPr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Facebook Graph API  </a:t>
            </a:r>
            <a:endParaRPr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Inter"/>
              <a:buChar char="●"/>
            </a:pPr>
            <a:r>
              <a:rPr lang="en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Dbpedia</a:t>
            </a:r>
            <a:endParaRPr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 b="1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0" name="Google Shape;520;p5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5796" y="710450"/>
            <a:ext cx="2613804" cy="24520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Power of Graph </a:t>
            </a:r>
            <a:endParaRPr/>
          </a:p>
        </p:txBody>
      </p:sp>
      <p:sp>
        <p:nvSpPr>
          <p:cNvPr id="526" name="Google Shape;526;p60"/>
          <p:cNvSpPr/>
          <p:nvPr/>
        </p:nvSpPr>
        <p:spPr>
          <a:xfrm>
            <a:off x="332425" y="1189475"/>
            <a:ext cx="2256164" cy="3304452"/>
          </a:xfrm>
          <a:custGeom>
            <a:avLst/>
            <a:gdLst/>
            <a:ahLst/>
            <a:cxnLst/>
            <a:rect l="l" t="t" r="r" b="b"/>
            <a:pathLst>
              <a:path w="216991" h="232954" extrusionOk="0">
                <a:moveTo>
                  <a:pt x="216991" y="871"/>
                </a:moveTo>
                <a:lnTo>
                  <a:pt x="160673" y="232954"/>
                </a:lnTo>
                <a:lnTo>
                  <a:pt x="0" y="231648"/>
                </a:lnTo>
                <a:lnTo>
                  <a:pt x="501" y="0"/>
                </a:lnTo>
                <a:close/>
              </a:path>
            </a:pathLst>
          </a:custGeom>
          <a:solidFill>
            <a:srgbClr val="E8EC84">
              <a:alpha val="4022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7" name="Google Shape;527;p60"/>
          <p:cNvSpPr/>
          <p:nvPr/>
        </p:nvSpPr>
        <p:spPr>
          <a:xfrm>
            <a:off x="6826188" y="1189475"/>
            <a:ext cx="2099100" cy="330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137150" tIns="137150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Making Relationships </a:t>
            </a:r>
            <a:b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First Class Citizen</a:t>
            </a:r>
            <a:endParaRPr sz="1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190500" algn="l" rtl="0">
              <a:spcBef>
                <a:spcPts val="1000"/>
              </a:spcBef>
              <a:spcAft>
                <a:spcPts val="0"/>
              </a:spcAft>
              <a:buClr>
                <a:srgbClr val="9F700E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Context matters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190500" algn="l" rtl="0">
              <a:spcBef>
                <a:spcPts val="1000"/>
              </a:spcBef>
              <a:spcAft>
                <a:spcPts val="0"/>
              </a:spcAft>
              <a:buClr>
                <a:srgbClr val="9F700E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relationships </a:t>
            </a:r>
            <a:b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are the </a:t>
            </a: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foundation </a:t>
            </a:r>
            <a:b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of AI/ML models</a:t>
            </a:r>
            <a:endParaRPr sz="1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60"/>
          <p:cNvSpPr txBox="1"/>
          <p:nvPr/>
        </p:nvSpPr>
        <p:spPr>
          <a:xfrm>
            <a:off x="443856" y="1301675"/>
            <a:ext cx="16494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ter"/>
                <a:ea typeface="Inter"/>
                <a:cs typeface="Inter"/>
                <a:sym typeface="Inter"/>
              </a:rPr>
              <a:t>Relational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60"/>
          <p:cNvSpPr/>
          <p:nvPr/>
        </p:nvSpPr>
        <p:spPr>
          <a:xfrm>
            <a:off x="491594" y="2296413"/>
            <a:ext cx="557100" cy="241800"/>
          </a:xfrm>
          <a:prstGeom prst="rect">
            <a:avLst/>
          </a:prstGeom>
          <a:solidFill>
            <a:srgbClr val="FFC13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1</a:t>
            </a:r>
            <a:endParaRPr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60"/>
          <p:cNvSpPr/>
          <p:nvPr/>
        </p:nvSpPr>
        <p:spPr>
          <a:xfrm>
            <a:off x="1086644" y="2296413"/>
            <a:ext cx="557100" cy="241800"/>
          </a:xfrm>
          <a:prstGeom prst="rect">
            <a:avLst/>
          </a:prstGeom>
          <a:solidFill>
            <a:srgbClr val="FFC13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Price</a:t>
            </a:r>
            <a:endParaRPr sz="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60"/>
          <p:cNvSpPr/>
          <p:nvPr/>
        </p:nvSpPr>
        <p:spPr>
          <a:xfrm>
            <a:off x="1681694" y="2296413"/>
            <a:ext cx="557100" cy="241800"/>
          </a:xfrm>
          <a:prstGeom prst="rect">
            <a:avLst/>
          </a:prstGeom>
          <a:solidFill>
            <a:srgbClr val="FFC13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Category</a:t>
            </a:r>
            <a:endParaRPr sz="700"/>
          </a:p>
        </p:txBody>
      </p:sp>
      <p:sp>
        <p:nvSpPr>
          <p:cNvPr id="532" name="Google Shape;532;p60"/>
          <p:cNvSpPr/>
          <p:nvPr/>
        </p:nvSpPr>
        <p:spPr>
          <a:xfrm>
            <a:off x="2276744" y="2296413"/>
            <a:ext cx="823200" cy="241800"/>
          </a:xfrm>
          <a:prstGeom prst="rect">
            <a:avLst/>
          </a:prstGeom>
          <a:solidFill>
            <a:srgbClr val="FFC13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sz="700"/>
          </a:p>
        </p:txBody>
      </p:sp>
      <p:sp>
        <p:nvSpPr>
          <p:cNvPr id="533" name="Google Shape;533;p60"/>
          <p:cNvSpPr txBox="1"/>
          <p:nvPr/>
        </p:nvSpPr>
        <p:spPr>
          <a:xfrm>
            <a:off x="453494" y="3408669"/>
            <a:ext cx="29952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e.g. Product Listing</a:t>
            </a:r>
            <a:endParaRPr sz="9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4" name="Google Shape;534;p60"/>
          <p:cNvSpPr/>
          <p:nvPr/>
        </p:nvSpPr>
        <p:spPr>
          <a:xfrm>
            <a:off x="491594" y="2580113"/>
            <a:ext cx="557100" cy="24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2</a:t>
            </a:r>
            <a:endParaRPr sz="700"/>
          </a:p>
        </p:txBody>
      </p:sp>
      <p:sp>
        <p:nvSpPr>
          <p:cNvPr id="535" name="Google Shape;535;p60"/>
          <p:cNvSpPr/>
          <p:nvPr/>
        </p:nvSpPr>
        <p:spPr>
          <a:xfrm>
            <a:off x="1086644" y="2580113"/>
            <a:ext cx="557100" cy="24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Price</a:t>
            </a:r>
            <a:endParaRPr sz="700"/>
          </a:p>
        </p:txBody>
      </p:sp>
      <p:sp>
        <p:nvSpPr>
          <p:cNvPr id="536" name="Google Shape;536;p60"/>
          <p:cNvSpPr/>
          <p:nvPr/>
        </p:nvSpPr>
        <p:spPr>
          <a:xfrm>
            <a:off x="1681694" y="2580113"/>
            <a:ext cx="557100" cy="24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Category</a:t>
            </a:r>
            <a:endParaRPr sz="700"/>
          </a:p>
        </p:txBody>
      </p:sp>
      <p:sp>
        <p:nvSpPr>
          <p:cNvPr id="537" name="Google Shape;537;p60"/>
          <p:cNvSpPr/>
          <p:nvPr/>
        </p:nvSpPr>
        <p:spPr>
          <a:xfrm>
            <a:off x="2276744" y="2580113"/>
            <a:ext cx="823200" cy="241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sz="700"/>
          </a:p>
        </p:txBody>
      </p:sp>
      <p:sp>
        <p:nvSpPr>
          <p:cNvPr id="538" name="Google Shape;538;p60"/>
          <p:cNvSpPr/>
          <p:nvPr/>
        </p:nvSpPr>
        <p:spPr>
          <a:xfrm>
            <a:off x="491594" y="2863813"/>
            <a:ext cx="557100" cy="2418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3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9" name="Google Shape;539;p60"/>
          <p:cNvSpPr/>
          <p:nvPr/>
        </p:nvSpPr>
        <p:spPr>
          <a:xfrm>
            <a:off x="1086644" y="2863813"/>
            <a:ext cx="557100" cy="2418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Price</a:t>
            </a:r>
            <a:endParaRPr sz="700"/>
          </a:p>
        </p:txBody>
      </p:sp>
      <p:sp>
        <p:nvSpPr>
          <p:cNvPr id="540" name="Google Shape;540;p60"/>
          <p:cNvSpPr/>
          <p:nvPr/>
        </p:nvSpPr>
        <p:spPr>
          <a:xfrm>
            <a:off x="1681694" y="2863813"/>
            <a:ext cx="557100" cy="2418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Category</a:t>
            </a:r>
            <a:endParaRPr sz="700"/>
          </a:p>
        </p:txBody>
      </p:sp>
      <p:sp>
        <p:nvSpPr>
          <p:cNvPr id="541" name="Google Shape;541;p60"/>
          <p:cNvSpPr/>
          <p:nvPr/>
        </p:nvSpPr>
        <p:spPr>
          <a:xfrm>
            <a:off x="2276744" y="2863813"/>
            <a:ext cx="823200" cy="2418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sz="700"/>
          </a:p>
        </p:txBody>
      </p:sp>
      <p:sp>
        <p:nvSpPr>
          <p:cNvPr id="542" name="Google Shape;542;p60"/>
          <p:cNvSpPr txBox="1"/>
          <p:nvPr/>
        </p:nvSpPr>
        <p:spPr>
          <a:xfrm>
            <a:off x="3692694" y="1295819"/>
            <a:ext cx="2048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ter"/>
                <a:ea typeface="Inter"/>
                <a:cs typeface="Inter"/>
                <a:sym typeface="Inter"/>
              </a:rPr>
              <a:t>Graph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3" name="Google Shape;543;p60"/>
          <p:cNvSpPr txBox="1"/>
          <p:nvPr/>
        </p:nvSpPr>
        <p:spPr>
          <a:xfrm>
            <a:off x="3692700" y="4173750"/>
            <a:ext cx="26325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e.g. Co-Purchase Pattern</a:t>
            </a:r>
            <a:endParaRPr sz="9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4" name="Google Shape;544;p60"/>
          <p:cNvSpPr/>
          <p:nvPr/>
        </p:nvSpPr>
        <p:spPr>
          <a:xfrm>
            <a:off x="5315073" y="2450009"/>
            <a:ext cx="557100" cy="557100"/>
          </a:xfrm>
          <a:prstGeom prst="ellipse">
            <a:avLst/>
          </a:prstGeom>
          <a:solidFill>
            <a:srgbClr val="990000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2 </a:t>
            </a:r>
            <a:endParaRPr sz="600" b="1"/>
          </a:p>
        </p:txBody>
      </p:sp>
      <p:sp>
        <p:nvSpPr>
          <p:cNvPr id="545" name="Google Shape;545;p60"/>
          <p:cNvSpPr/>
          <p:nvPr/>
        </p:nvSpPr>
        <p:spPr>
          <a:xfrm>
            <a:off x="5124554" y="3318214"/>
            <a:ext cx="823200" cy="823200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4</a:t>
            </a:r>
            <a:endParaRPr sz="600" b="1"/>
          </a:p>
        </p:txBody>
      </p:sp>
      <p:sp>
        <p:nvSpPr>
          <p:cNvPr id="546" name="Google Shape;546;p60"/>
          <p:cNvSpPr/>
          <p:nvPr/>
        </p:nvSpPr>
        <p:spPr>
          <a:xfrm>
            <a:off x="4109794" y="2100776"/>
            <a:ext cx="711300" cy="711300"/>
          </a:xfrm>
          <a:prstGeom prst="ellipse">
            <a:avLst/>
          </a:prstGeom>
          <a:solidFill>
            <a:srgbClr val="FFC13A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1</a:t>
            </a:r>
            <a:endParaRPr sz="600" b="1"/>
          </a:p>
        </p:txBody>
      </p:sp>
      <p:sp>
        <p:nvSpPr>
          <p:cNvPr id="547" name="Google Shape;547;p60"/>
          <p:cNvSpPr/>
          <p:nvPr/>
        </p:nvSpPr>
        <p:spPr>
          <a:xfrm>
            <a:off x="3976924" y="3134026"/>
            <a:ext cx="711300" cy="711300"/>
          </a:xfrm>
          <a:prstGeom prst="ellipse">
            <a:avLst/>
          </a:prstGeom>
          <a:solidFill>
            <a:srgbClr val="674EA7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3</a:t>
            </a:r>
            <a:endParaRPr sz="600" b="1"/>
          </a:p>
        </p:txBody>
      </p:sp>
      <p:sp>
        <p:nvSpPr>
          <p:cNvPr id="548" name="Google Shape;548;p60"/>
          <p:cNvSpPr/>
          <p:nvPr/>
        </p:nvSpPr>
        <p:spPr>
          <a:xfrm>
            <a:off x="491594" y="3147513"/>
            <a:ext cx="557100" cy="24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4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9" name="Google Shape;549;p60"/>
          <p:cNvSpPr/>
          <p:nvPr/>
        </p:nvSpPr>
        <p:spPr>
          <a:xfrm>
            <a:off x="1086644" y="3147513"/>
            <a:ext cx="557100" cy="24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Price</a:t>
            </a:r>
            <a:endParaRPr sz="700"/>
          </a:p>
        </p:txBody>
      </p:sp>
      <p:sp>
        <p:nvSpPr>
          <p:cNvPr id="550" name="Google Shape;550;p60"/>
          <p:cNvSpPr/>
          <p:nvPr/>
        </p:nvSpPr>
        <p:spPr>
          <a:xfrm>
            <a:off x="1681694" y="3147513"/>
            <a:ext cx="557100" cy="24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Category</a:t>
            </a:r>
            <a:endParaRPr sz="700"/>
          </a:p>
        </p:txBody>
      </p:sp>
      <p:sp>
        <p:nvSpPr>
          <p:cNvPr id="551" name="Google Shape;551;p60"/>
          <p:cNvSpPr/>
          <p:nvPr/>
        </p:nvSpPr>
        <p:spPr>
          <a:xfrm>
            <a:off x="2276744" y="3147513"/>
            <a:ext cx="823200" cy="24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sz="700"/>
          </a:p>
        </p:txBody>
      </p:sp>
      <p:sp>
        <p:nvSpPr>
          <p:cNvPr id="552" name="Google Shape;552;p60"/>
          <p:cNvSpPr txBox="1"/>
          <p:nvPr/>
        </p:nvSpPr>
        <p:spPr>
          <a:xfrm>
            <a:off x="443863" y="1536446"/>
            <a:ext cx="20991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Rather than focus on </a:t>
            </a:r>
            <a:br>
              <a:rPr lang="en" sz="900"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latin typeface="Inter"/>
                <a:ea typeface="Inter"/>
                <a:cs typeface="Inter"/>
                <a:sym typeface="Inter"/>
              </a:rPr>
              <a:t>individual rows/entities</a:t>
            </a:r>
            <a:endParaRPr sz="9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3" name="Google Shape;553;p60"/>
          <p:cNvSpPr txBox="1"/>
          <p:nvPr/>
        </p:nvSpPr>
        <p:spPr>
          <a:xfrm>
            <a:off x="3692694" y="1536446"/>
            <a:ext cx="22974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Graph captures the context and </a:t>
            </a:r>
            <a:r>
              <a:rPr lang="en" sz="900" b="1">
                <a:solidFill>
                  <a:srgbClr val="567138"/>
                </a:solidFill>
                <a:latin typeface="Inter"/>
                <a:ea typeface="Inter"/>
                <a:cs typeface="Inter"/>
                <a:sym typeface="Inter"/>
              </a:rPr>
              <a:t>relationships</a:t>
            </a:r>
            <a:r>
              <a:rPr lang="en" sz="900">
                <a:latin typeface="Inter"/>
                <a:ea typeface="Inter"/>
                <a:cs typeface="Inter"/>
                <a:sym typeface="Inter"/>
              </a:rPr>
              <a:t> between entities</a:t>
            </a:r>
            <a:endParaRPr sz="900" b="1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54" name="Google Shape;554;p60"/>
          <p:cNvGrpSpPr/>
          <p:nvPr/>
        </p:nvGrpSpPr>
        <p:grpSpPr>
          <a:xfrm>
            <a:off x="4021671" y="2456426"/>
            <a:ext cx="1571952" cy="1273400"/>
            <a:chOff x="8256454" y="3613577"/>
            <a:chExt cx="3143904" cy="2546800"/>
          </a:xfrm>
        </p:grpSpPr>
        <p:cxnSp>
          <p:nvCxnSpPr>
            <p:cNvPr id="555" name="Google Shape;555;p60"/>
            <p:cNvCxnSpPr/>
            <p:nvPr/>
          </p:nvCxnSpPr>
          <p:spPr>
            <a:xfrm rot="10800000" flipH="1">
              <a:off x="9677550" y="4392250"/>
              <a:ext cx="1082400" cy="8931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567138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556" name="Google Shape;556;p60"/>
            <p:cNvCxnSpPr>
              <a:stCxn id="546" idx="5"/>
              <a:endCxn id="545" idx="1"/>
            </p:cNvCxnSpPr>
            <p:nvPr/>
          </p:nvCxnSpPr>
          <p:spPr>
            <a:xfrm rot="-5400000" flipH="1">
              <a:off x="9444316" y="4319192"/>
              <a:ext cx="1461600" cy="1056300"/>
            </a:xfrm>
            <a:prstGeom prst="curvedConnector3">
              <a:avLst>
                <a:gd name="adj1" fmla="val 48883"/>
              </a:avLst>
            </a:prstGeom>
            <a:noFill/>
            <a:ln w="19050" cap="flat" cmpd="sng">
              <a:solidFill>
                <a:srgbClr val="567138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557" name="Google Shape;557;p60"/>
            <p:cNvCxnSpPr/>
            <p:nvPr/>
          </p:nvCxnSpPr>
          <p:spPr>
            <a:xfrm rot="-5400000" flipH="1">
              <a:off x="9294150" y="4491900"/>
              <a:ext cx="1397400" cy="1050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567138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58" name="Google Shape;558;p60"/>
            <p:cNvCxnSpPr>
              <a:stCxn id="547" idx="0"/>
            </p:cNvCxnSpPr>
            <p:nvPr/>
          </p:nvCxnSpPr>
          <p:spPr>
            <a:xfrm rot="-5400000">
              <a:off x="8760660" y="4491177"/>
              <a:ext cx="595200" cy="360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567138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559" name="Google Shape;559;p60"/>
            <p:cNvCxnSpPr>
              <a:stCxn id="547" idx="6"/>
              <a:endCxn id="545" idx="2"/>
            </p:cNvCxnSpPr>
            <p:nvPr/>
          </p:nvCxnSpPr>
          <p:spPr>
            <a:xfrm>
              <a:off x="9589560" y="5680077"/>
              <a:ext cx="872700" cy="480300"/>
            </a:xfrm>
            <a:prstGeom prst="curvedConnector3">
              <a:avLst>
                <a:gd name="adj1" fmla="val 49998"/>
              </a:avLst>
            </a:prstGeom>
            <a:noFill/>
            <a:ln w="19050" cap="flat" cmpd="sng">
              <a:solidFill>
                <a:srgbClr val="567138"/>
              </a:solidFill>
              <a:prstDash val="dot"/>
              <a:round/>
              <a:headEnd type="triangle" w="med" len="med"/>
              <a:tailEnd type="none" w="med" len="med"/>
            </a:ln>
          </p:spPr>
        </p:cxnSp>
        <p:cxnSp>
          <p:nvCxnSpPr>
            <p:cNvPr id="560" name="Google Shape;560;p60"/>
            <p:cNvCxnSpPr>
              <a:stCxn id="546" idx="6"/>
              <a:endCxn id="544" idx="1"/>
            </p:cNvCxnSpPr>
            <p:nvPr/>
          </p:nvCxnSpPr>
          <p:spPr>
            <a:xfrm>
              <a:off x="9855301" y="3613577"/>
              <a:ext cx="1151100" cy="150300"/>
            </a:xfrm>
            <a:prstGeom prst="curvedConnector2">
              <a:avLst/>
            </a:prstGeom>
            <a:noFill/>
            <a:ln w="19050" cap="flat" cmpd="sng">
              <a:solidFill>
                <a:srgbClr val="567138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561" name="Google Shape;561;p60"/>
            <p:cNvCxnSpPr>
              <a:stCxn id="544" idx="4"/>
              <a:endCxn id="545" idx="0"/>
            </p:cNvCxnSpPr>
            <p:nvPr/>
          </p:nvCxnSpPr>
          <p:spPr>
            <a:xfrm rot="5400000">
              <a:off x="11031808" y="4968593"/>
              <a:ext cx="622200" cy="114900"/>
            </a:xfrm>
            <a:prstGeom prst="curvedConnector3">
              <a:avLst>
                <a:gd name="adj1" fmla="val 50001"/>
              </a:avLst>
            </a:prstGeom>
            <a:noFill/>
            <a:ln w="19050" cap="flat" cmpd="sng">
              <a:solidFill>
                <a:srgbClr val="567138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562" name="Google Shape;562;p60"/>
            <p:cNvCxnSpPr/>
            <p:nvPr/>
          </p:nvCxnSpPr>
          <p:spPr>
            <a:xfrm rot="5400000">
              <a:off x="8133604" y="4451875"/>
              <a:ext cx="959700" cy="714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567138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Power of Graph </a:t>
            </a:r>
            <a:endParaRPr/>
          </a:p>
        </p:txBody>
      </p:sp>
      <p:pic>
        <p:nvPicPr>
          <p:cNvPr id="568" name="Google Shape;5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537" y="614025"/>
            <a:ext cx="3488501" cy="1823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9" name="Google Shape;569;p61"/>
          <p:cNvSpPr txBox="1">
            <a:spLocks noGrp="1"/>
          </p:cNvSpPr>
          <p:nvPr>
            <p:ph type="body" idx="1"/>
          </p:nvPr>
        </p:nvSpPr>
        <p:spPr>
          <a:xfrm>
            <a:off x="332425" y="679500"/>
            <a:ext cx="3837900" cy="3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54000" marR="0" lvl="0" indent="-1714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Inter Medium"/>
                <a:ea typeface="Inter Medium"/>
                <a:cs typeface="Inter Medium"/>
                <a:sym typeface="Inter Medium"/>
              </a:rPr>
              <a:t>Analyzing Data in Context</a:t>
            </a:r>
            <a:endParaRPr sz="1500">
              <a:latin typeface="Inter Medium"/>
              <a:ea typeface="Inter Medium"/>
              <a:cs typeface="Inter Medium"/>
              <a:sym typeface="Inter Medium"/>
            </a:endParaRPr>
          </a:p>
          <a:p>
            <a:pPr marL="254000" marR="0" lvl="0" indent="-1714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Inter Medium"/>
                <a:ea typeface="Inter Medium"/>
                <a:cs typeface="Inter Medium"/>
                <a:sym typeface="Inter Medium"/>
              </a:rPr>
              <a:t>Accelerated Data Retrieval</a:t>
            </a:r>
            <a:endParaRPr sz="1500"/>
          </a:p>
          <a:p>
            <a:pPr marL="914400" marR="0" lvl="1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Accelerated data retrieval avoiding complex joins evaluations</a:t>
            </a:r>
            <a:endParaRPr sz="1500"/>
          </a:p>
          <a:p>
            <a:pPr marL="254000" marR="0" lvl="0" indent="-1714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Inter Medium"/>
                <a:ea typeface="Inter Medium"/>
                <a:cs typeface="Inter Medium"/>
                <a:sym typeface="Inter Medium"/>
              </a:rPr>
              <a:t>Developer Simplicity</a:t>
            </a:r>
            <a:endParaRPr sz="1500"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latin typeface="Inter Medium"/>
                <a:ea typeface="Inter Medium"/>
                <a:cs typeface="Inter Medium"/>
                <a:sym typeface="Inter Medium"/>
              </a:rPr>
              <a:t>Intuitive Graph Traversal</a:t>
            </a:r>
            <a:endParaRPr sz="1500">
              <a:latin typeface="Inter Medium"/>
              <a:ea typeface="Inter Medium"/>
              <a:cs typeface="Inter Medium"/>
              <a:sym typeface="Inter Medium"/>
            </a:endParaRPr>
          </a:p>
          <a:p>
            <a:pPr marL="254000" marR="0" lvl="0" indent="-1714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Inter Medium"/>
                <a:ea typeface="Inter Medium"/>
                <a:cs typeface="Inter Medium"/>
                <a:sym typeface="Inter Medium"/>
              </a:rPr>
              <a:t>Flexible Data Modeling </a:t>
            </a:r>
            <a:r>
              <a:rPr lang="en" sz="1500">
                <a:latin typeface="Inter"/>
                <a:ea typeface="Inter"/>
                <a:cs typeface="Inter"/>
                <a:sym typeface="Inter"/>
              </a:rPr>
              <a:t> </a:t>
            </a:r>
            <a:endParaRPr sz="1500"/>
          </a:p>
          <a:p>
            <a:pPr marL="914400" marR="0" lvl="1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Agile schema evolution</a:t>
            </a:r>
            <a:endParaRPr sz="1500"/>
          </a:p>
          <a:p>
            <a:pPr marL="254000" marR="0" lvl="0" indent="-1714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Inter Medium"/>
                <a:ea typeface="Inter Medium"/>
                <a:cs typeface="Inter Medium"/>
                <a:sym typeface="Inter Medium"/>
              </a:rPr>
              <a:t>Visualization</a:t>
            </a:r>
            <a:endParaRPr sz="1500">
              <a:latin typeface="Inter Medium"/>
              <a:ea typeface="Inter Medium"/>
              <a:cs typeface="Inter Medium"/>
              <a:sym typeface="Inter Medium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latin typeface="Inter Medium"/>
                <a:ea typeface="Inter Medium"/>
                <a:cs typeface="Inter Medium"/>
                <a:sym typeface="Inter Medium"/>
              </a:rPr>
              <a:t>Unveiling Complex Patterns</a:t>
            </a:r>
            <a:endParaRPr sz="1500"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734" y="2571750"/>
            <a:ext cx="2770103" cy="1823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/>
          <p:nvPr/>
        </p:nvSpPr>
        <p:spPr>
          <a:xfrm>
            <a:off x="193125" y="1209613"/>
            <a:ext cx="2146200" cy="28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45725" tIns="137150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Logistics</a:t>
            </a:r>
            <a:endParaRPr sz="1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ETA Prediction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Delivery Services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Supply Chain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6" name="Google Shape;576;p62"/>
          <p:cNvSpPr/>
          <p:nvPr/>
        </p:nvSpPr>
        <p:spPr>
          <a:xfrm>
            <a:off x="2397042" y="1209613"/>
            <a:ext cx="2146200" cy="28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45725" tIns="137150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Recommendation/Search</a:t>
            </a:r>
            <a:endParaRPr sz="1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Recommendation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Next Best Action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Semantic Search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7" name="Google Shape;577;p62"/>
          <p:cNvSpPr/>
          <p:nvPr/>
        </p:nvSpPr>
        <p:spPr>
          <a:xfrm>
            <a:off x="4600958" y="1209613"/>
            <a:ext cx="2146200" cy="28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45725" tIns="137150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Computational Chemistry</a:t>
            </a:r>
            <a:endParaRPr sz="1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Drug Discovery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Drug Adverse Effects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Drug Repurposing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8" name="Google Shape;578;p62"/>
          <p:cNvSpPr/>
          <p:nvPr/>
        </p:nvSpPr>
        <p:spPr>
          <a:xfrm>
            <a:off x="6804875" y="1209613"/>
            <a:ext cx="2146200" cy="285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45725" tIns="137150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Financial Services</a:t>
            </a:r>
            <a:endParaRPr sz="1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 Scoring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Fraud Detection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Insider Trading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9" name="Google Shape;5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75" y="1721131"/>
            <a:ext cx="1874183" cy="117326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2"/>
          <p:cNvSpPr txBox="1"/>
          <p:nvPr/>
        </p:nvSpPr>
        <p:spPr>
          <a:xfrm>
            <a:off x="2625638" y="2856300"/>
            <a:ext cx="15096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eg. UberEats</a:t>
            </a:r>
            <a:r>
              <a:rPr lang="en" sz="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Recommendation</a:t>
            </a:r>
            <a:endParaRPr sz="700"/>
          </a:p>
        </p:txBody>
      </p:sp>
      <p:sp>
        <p:nvSpPr>
          <p:cNvPr id="581" name="Google Shape;581;p62"/>
          <p:cNvSpPr txBox="1"/>
          <p:nvPr/>
        </p:nvSpPr>
        <p:spPr>
          <a:xfrm>
            <a:off x="421725" y="2856300"/>
            <a:ext cx="15096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eg. Google DeepMind</a:t>
            </a:r>
            <a:r>
              <a:rPr lang="en" sz="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ETA Prediction</a:t>
            </a:r>
            <a:endParaRPr sz="700"/>
          </a:p>
        </p:txBody>
      </p:sp>
      <p:sp>
        <p:nvSpPr>
          <p:cNvPr id="582" name="Google Shape;582;p62"/>
          <p:cNvSpPr txBox="1"/>
          <p:nvPr/>
        </p:nvSpPr>
        <p:spPr>
          <a:xfrm>
            <a:off x="4704775" y="2856300"/>
            <a:ext cx="19992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eg. Epitopes.World COVID-19 </a:t>
            </a:r>
            <a:r>
              <a:rPr lang="en" sz="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Therapies Research</a:t>
            </a:r>
            <a:endParaRPr sz="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3" name="Google Shape;583;p62"/>
          <p:cNvSpPr txBox="1"/>
          <p:nvPr/>
        </p:nvSpPr>
        <p:spPr>
          <a:xfrm>
            <a:off x="7033463" y="2856300"/>
            <a:ext cx="15096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eg. Panama Papers</a:t>
            </a:r>
            <a:r>
              <a:rPr lang="en" sz="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Discovery</a:t>
            </a:r>
            <a:endParaRPr sz="700"/>
          </a:p>
        </p:txBody>
      </p:sp>
      <p:pic>
        <p:nvPicPr>
          <p:cNvPr id="584" name="Google Shape;5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738" y="1721131"/>
            <a:ext cx="1076325" cy="106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57" y="1781107"/>
            <a:ext cx="1874186" cy="105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4769" y="1654516"/>
            <a:ext cx="1874188" cy="123988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Use Cases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3"/>
          <p:cNvPicPr preferRelativeResize="0"/>
          <p:nvPr/>
        </p:nvPicPr>
        <p:blipFill rotWithShape="1">
          <a:blip r:embed="rId3">
            <a:alphaModFix/>
          </a:blip>
          <a:srcRect t="2908" b="12287"/>
          <a:stretch/>
        </p:blipFill>
        <p:spPr>
          <a:xfrm>
            <a:off x="6146417" y="804648"/>
            <a:ext cx="2685885" cy="3416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3" name="Google Shape;593;p63"/>
          <p:cNvSpPr/>
          <p:nvPr/>
        </p:nvSpPr>
        <p:spPr>
          <a:xfrm>
            <a:off x="407900" y="804650"/>
            <a:ext cx="5417400" cy="8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Scenario: Global supply chain analytics</a:t>
            </a:r>
            <a:endParaRPr sz="1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171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Altana AI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helps their customer build efficient, resilient &amp; compliant supply chains.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a global supply for customers in manufacturing, logistics, shipping, and government.</a:t>
            </a:r>
            <a:endParaRPr sz="12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4" name="Google Shape;594;p63"/>
          <p:cNvSpPr/>
          <p:nvPr/>
        </p:nvSpPr>
        <p:spPr>
          <a:xfrm>
            <a:off x="407900" y="1746396"/>
            <a:ext cx="5417400" cy="95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ter"/>
                <a:ea typeface="Inter"/>
                <a:cs typeface="Inter"/>
                <a:sym typeface="Inter"/>
              </a:rPr>
              <a:t>Requirements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228600" lvl="0" indent="-171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F700E"/>
              </a:buClr>
              <a:buSzPts val="900"/>
              <a:buFont typeface="Inter"/>
              <a:buChar char="●"/>
            </a:pPr>
            <a:r>
              <a:rPr lang="en" sz="900" b="1">
                <a:latin typeface="Inter"/>
                <a:ea typeface="Inter"/>
                <a:cs typeface="Inter"/>
                <a:sym typeface="Inter"/>
              </a:rPr>
              <a:t>Scalability</a:t>
            </a:r>
            <a:r>
              <a:rPr lang="en" sz="900">
                <a:latin typeface="Inter"/>
                <a:ea typeface="Inter"/>
                <a:cs typeface="Inter"/>
                <a:sym typeface="Inter"/>
              </a:rPr>
              <a:t>: Connect billions of data points to create a single source of supply chain truth.</a:t>
            </a:r>
            <a:endParaRPr sz="900">
              <a:latin typeface="Inter"/>
              <a:ea typeface="Inter"/>
              <a:cs typeface="Inter"/>
              <a:sym typeface="Inter"/>
            </a:endParaRPr>
          </a:p>
          <a:p>
            <a:pPr marL="2286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700E"/>
              </a:buClr>
              <a:buSzPts val="900"/>
              <a:buFont typeface="Inter"/>
              <a:buChar char="●"/>
            </a:pPr>
            <a:r>
              <a:rPr lang="en" sz="900" b="1">
                <a:latin typeface="Inter"/>
                <a:ea typeface="Inter"/>
                <a:cs typeface="Inter"/>
                <a:sym typeface="Inter"/>
              </a:rPr>
              <a:t>Completeness</a:t>
            </a:r>
            <a:r>
              <a:rPr lang="en" sz="900">
                <a:latin typeface="Inter"/>
                <a:ea typeface="Inter"/>
                <a:cs typeface="Inter"/>
                <a:sym typeface="Inter"/>
              </a:rPr>
              <a:t>: Build 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knowledge graph of products, the manufacturers that build them; the containers they’re packed into; the ships, trains, and trucks that ship them, etc.</a:t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5" name="Google Shape;595;p63"/>
          <p:cNvSpPr/>
          <p:nvPr/>
        </p:nvSpPr>
        <p:spPr>
          <a:xfrm>
            <a:off x="407900" y="2816155"/>
            <a:ext cx="5417400" cy="98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ter"/>
                <a:ea typeface="Inter"/>
                <a:cs typeface="Inter"/>
                <a:sym typeface="Inter"/>
              </a:rPr>
              <a:t>Why ArangoDB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228600" lvl="0" indent="-171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F700E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High scalability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Analytics on a knowledge graph that’s 20 TB in size.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700E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Operational efficiency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Cloud database-as-a-service reduced time spent by Ops team.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700E"/>
              </a:buClr>
              <a:buSzPts val="900"/>
              <a:buFont typeface="Inter"/>
              <a:buChar char="●"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Usability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Developers loved AQL, ArangoDB’s query language. </a:t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6" name="Google Shape;596;p63"/>
          <p:cNvSpPr/>
          <p:nvPr/>
        </p:nvSpPr>
        <p:spPr>
          <a:xfrm>
            <a:off x="407900" y="3918074"/>
            <a:ext cx="5417400" cy="113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E8EC84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95250" dir="2640000" algn="bl" rotWithShape="0">
              <a:srgbClr val="567138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Inter"/>
                <a:ea typeface="Inter"/>
                <a:cs typeface="Inter"/>
                <a:sym typeface="Inter"/>
              </a:rPr>
              <a:t>Results &amp; Metrics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  <a:p>
            <a:pPr marL="228600" lvl="0" indent="-171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9F700E"/>
              </a:buClr>
              <a:buSzPts val="900"/>
              <a:buFont typeface="Inter"/>
              <a:buChar char="●"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Increased revenue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Drove revenue by letting customers better forecast supply, reduce fraud and risk, speed shipments through customs, and ensure compliant sourcing. 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2860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F700E"/>
              </a:buClr>
              <a:buSzPts val="900"/>
              <a:buFont typeface="Inter"/>
              <a:buChar char="●"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Reduced cost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Easily integrated with existing Elastic and AWS infrastructure, reducing engineering costs.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7" name="Google Shape;597;p63"/>
          <p:cNvPicPr preferRelativeResize="0"/>
          <p:nvPr/>
        </p:nvPicPr>
        <p:blipFill rotWithShape="1">
          <a:blip r:embed="rId5">
            <a:alphaModFix/>
          </a:blip>
          <a:srcRect t="35581" b="35578"/>
          <a:stretch/>
        </p:blipFill>
        <p:spPr>
          <a:xfrm>
            <a:off x="6200181" y="854132"/>
            <a:ext cx="857700" cy="2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3"/>
          <p:cNvSpPr txBox="1"/>
          <p:nvPr/>
        </p:nvSpPr>
        <p:spPr>
          <a:xfrm>
            <a:off x="239148" y="151817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Case Study: Altana - Supply Chain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Entity Resolution</a:t>
            </a:r>
            <a:endParaRPr/>
          </a:p>
        </p:txBody>
      </p:sp>
      <p:sp>
        <p:nvSpPr>
          <p:cNvPr id="604" name="Google Shape;604;p64"/>
          <p:cNvSpPr txBox="1">
            <a:spLocks noGrp="1"/>
          </p:cNvSpPr>
          <p:nvPr>
            <p:ph type="body" idx="1"/>
          </p:nvPr>
        </p:nvSpPr>
        <p:spPr>
          <a:xfrm>
            <a:off x="493400" y="1281597"/>
            <a:ext cx="3588300" cy="28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Inter"/>
                <a:ea typeface="Inter"/>
                <a:cs typeface="Inter"/>
                <a:sym typeface="Inter"/>
              </a:rPr>
              <a:t>Entity resolution is the ability to resolve and identify relationships using linkages between disparate data often coming from different data sources.</a:t>
            </a:r>
            <a:br>
              <a:rPr lang="en" i="1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Use Cases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Cyber Fraud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Financial Services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Supply Chain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Customer Identification/Marketing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…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5" name="Google Shape;6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950" y="1187125"/>
            <a:ext cx="4527602" cy="27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/>
        </p:nvSpPr>
        <p:spPr>
          <a:xfrm>
            <a:off x="1500050" y="3394425"/>
            <a:ext cx="60375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1100"/>
              </a:spcAft>
              <a:buNone/>
            </a:pPr>
            <a:r>
              <a:rPr lang="en" sz="1650" i="1">
                <a:solidFill>
                  <a:srgbClr val="222635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“You can make better predictions utilizing relationships within the data than you can from just the data alone.”</a:t>
            </a:r>
            <a:endParaRPr i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838" y="1620100"/>
            <a:ext cx="5766314" cy="16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7"/>
          <p:cNvSpPr txBox="1"/>
          <p:nvPr/>
        </p:nvSpPr>
        <p:spPr>
          <a:xfrm>
            <a:off x="2157500" y="1020000"/>
            <a:ext cx="472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Inter"/>
                <a:ea typeface="Inter"/>
                <a:cs typeface="Inter"/>
                <a:sym typeface="Inter"/>
              </a:rPr>
              <a:t>Graphs are everywhere!</a:t>
            </a:r>
            <a:endParaRPr sz="20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47"/>
          <p:cNvSpPr txBox="1"/>
          <p:nvPr/>
        </p:nvSpPr>
        <p:spPr>
          <a:xfrm>
            <a:off x="516037" y="389307"/>
            <a:ext cx="446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44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TL;DR</a:t>
            </a:r>
            <a:endParaRPr sz="2800" b="1" i="0" u="none" strike="noStrike" cap="none">
              <a:solidFill>
                <a:srgbClr val="55703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2259200" y="4172388"/>
            <a:ext cx="4725151" cy="11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5"/>
          <p:cNvSpPr/>
          <p:nvPr/>
        </p:nvSpPr>
        <p:spPr>
          <a:xfrm>
            <a:off x="2858615" y="2560588"/>
            <a:ext cx="3447588" cy="2370925"/>
          </a:xfrm>
          <a:custGeom>
            <a:avLst/>
            <a:gdLst/>
            <a:ahLst/>
            <a:cxnLst/>
            <a:rect l="l" t="t" r="r" b="b"/>
            <a:pathLst>
              <a:path w="275807" h="189674" extrusionOk="0">
                <a:moveTo>
                  <a:pt x="83456" y="53109"/>
                </a:moveTo>
                <a:lnTo>
                  <a:pt x="65158" y="58911"/>
                </a:lnTo>
                <a:lnTo>
                  <a:pt x="32579" y="74531"/>
                </a:lnTo>
                <a:lnTo>
                  <a:pt x="1339" y="98631"/>
                </a:lnTo>
                <a:lnTo>
                  <a:pt x="0" y="117821"/>
                </a:lnTo>
                <a:lnTo>
                  <a:pt x="13388" y="156202"/>
                </a:lnTo>
                <a:lnTo>
                  <a:pt x="29009" y="171822"/>
                </a:lnTo>
                <a:lnTo>
                  <a:pt x="50877" y="184765"/>
                </a:lnTo>
                <a:lnTo>
                  <a:pt x="77208" y="189674"/>
                </a:lnTo>
                <a:lnTo>
                  <a:pt x="105771" y="187443"/>
                </a:lnTo>
                <a:lnTo>
                  <a:pt x="129870" y="174054"/>
                </a:lnTo>
                <a:lnTo>
                  <a:pt x="150400" y="151293"/>
                </a:lnTo>
                <a:lnTo>
                  <a:pt x="163788" y="159326"/>
                </a:lnTo>
                <a:lnTo>
                  <a:pt x="205740" y="176732"/>
                </a:lnTo>
                <a:lnTo>
                  <a:pt x="249476" y="172715"/>
                </a:lnTo>
                <a:lnTo>
                  <a:pt x="271791" y="152186"/>
                </a:lnTo>
                <a:lnTo>
                  <a:pt x="275807" y="128532"/>
                </a:lnTo>
                <a:lnTo>
                  <a:pt x="270452" y="93721"/>
                </a:lnTo>
                <a:lnTo>
                  <a:pt x="258848" y="63820"/>
                </a:lnTo>
                <a:lnTo>
                  <a:pt x="232071" y="29009"/>
                </a:lnTo>
                <a:lnTo>
                  <a:pt x="206186" y="8926"/>
                </a:lnTo>
                <a:lnTo>
                  <a:pt x="186103" y="893"/>
                </a:lnTo>
                <a:lnTo>
                  <a:pt x="143259" y="0"/>
                </a:lnTo>
                <a:lnTo>
                  <a:pt x="101754" y="22315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DE07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612" name="Google Shape;612;p65"/>
          <p:cNvCxnSpPr/>
          <p:nvPr/>
        </p:nvCxnSpPr>
        <p:spPr>
          <a:xfrm rot="10800000">
            <a:off x="4618552" y="1544385"/>
            <a:ext cx="6600" cy="994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3" name="Google Shape;613;p65"/>
          <p:cNvSpPr/>
          <p:nvPr/>
        </p:nvSpPr>
        <p:spPr>
          <a:xfrm>
            <a:off x="2746287" y="1616075"/>
            <a:ext cx="1376357" cy="1190019"/>
          </a:xfrm>
          <a:custGeom>
            <a:avLst/>
            <a:gdLst/>
            <a:ahLst/>
            <a:cxnLst/>
            <a:rect l="l" t="t" r="r" b="b"/>
            <a:pathLst>
              <a:path w="81369" h="31620" extrusionOk="0">
                <a:moveTo>
                  <a:pt x="81369" y="31620"/>
                </a:moveTo>
                <a:lnTo>
                  <a:pt x="50592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" name="Google Shape;614;p65"/>
          <p:cNvSpPr/>
          <p:nvPr/>
        </p:nvSpPr>
        <p:spPr>
          <a:xfrm>
            <a:off x="2616338" y="2690113"/>
            <a:ext cx="1262288" cy="538992"/>
          </a:xfrm>
          <a:custGeom>
            <a:avLst/>
            <a:gdLst/>
            <a:ahLst/>
            <a:cxnLst/>
            <a:rect l="l" t="t" r="r" b="b"/>
            <a:pathLst>
              <a:path w="137019" h="58602" extrusionOk="0">
                <a:moveTo>
                  <a:pt x="137019" y="58602"/>
                </a:moveTo>
                <a:lnTo>
                  <a:pt x="83054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5" name="Google Shape;615;p65"/>
          <p:cNvSpPr/>
          <p:nvPr/>
        </p:nvSpPr>
        <p:spPr>
          <a:xfrm>
            <a:off x="4559594" y="1420059"/>
            <a:ext cx="124500" cy="124500"/>
          </a:xfrm>
          <a:prstGeom prst="ellipse">
            <a:avLst/>
          </a:prstGeom>
          <a:solidFill>
            <a:srgbClr val="B4C8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65"/>
          <p:cNvSpPr/>
          <p:nvPr/>
        </p:nvSpPr>
        <p:spPr>
          <a:xfrm>
            <a:off x="2621938" y="1555659"/>
            <a:ext cx="124500" cy="124500"/>
          </a:xfrm>
          <a:prstGeom prst="ellipse">
            <a:avLst/>
          </a:prstGeom>
          <a:solidFill>
            <a:srgbClr val="B4C8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5"/>
          <p:cNvSpPr/>
          <p:nvPr/>
        </p:nvSpPr>
        <p:spPr>
          <a:xfrm>
            <a:off x="2488575" y="2623671"/>
            <a:ext cx="124500" cy="124500"/>
          </a:xfrm>
          <a:prstGeom prst="ellipse">
            <a:avLst/>
          </a:prstGeom>
          <a:solidFill>
            <a:srgbClr val="B4C8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5"/>
          <p:cNvSpPr/>
          <p:nvPr/>
        </p:nvSpPr>
        <p:spPr>
          <a:xfrm>
            <a:off x="2365694" y="3723346"/>
            <a:ext cx="124500" cy="124500"/>
          </a:xfrm>
          <a:prstGeom prst="ellipse">
            <a:avLst/>
          </a:prstGeom>
          <a:solidFill>
            <a:srgbClr val="B4C8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5"/>
          <p:cNvSpPr txBox="1"/>
          <p:nvPr/>
        </p:nvSpPr>
        <p:spPr>
          <a:xfrm>
            <a:off x="3503900" y="827538"/>
            <a:ext cx="22359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 ExtraBold"/>
                <a:ea typeface="Inter ExtraBold"/>
                <a:cs typeface="Inter ExtraBold"/>
                <a:sym typeface="Inter ExtraBold"/>
              </a:rPr>
              <a:t>Unmatched Scalability</a:t>
            </a:r>
            <a:br>
              <a:rPr lang="en" sz="1500"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" sz="900" b="1">
                <a:latin typeface="Inter"/>
                <a:ea typeface="Inter"/>
                <a:cs typeface="Inter"/>
                <a:sym typeface="Inter"/>
              </a:rPr>
              <a:t>Transparent</a:t>
            </a:r>
            <a:r>
              <a:rPr lang="en" sz="900">
                <a:latin typeface="Inter"/>
                <a:ea typeface="Inter"/>
                <a:cs typeface="Inter"/>
                <a:sym typeface="Inter"/>
              </a:rPr>
              <a:t> and horizontal scalability </a:t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0" name="Google Shape;620;p65"/>
          <p:cNvSpPr txBox="1"/>
          <p:nvPr/>
        </p:nvSpPr>
        <p:spPr>
          <a:xfrm>
            <a:off x="483013" y="2327500"/>
            <a:ext cx="19185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Graph Analytics</a:t>
            </a:r>
            <a:br>
              <a:rPr lang="en" sz="1500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" sz="9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Graph Algorithm Library </a:t>
            </a:r>
            <a:endParaRPr sz="15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21" name="Google Shape;621;p65"/>
          <p:cNvSpPr txBox="1"/>
          <p:nvPr/>
        </p:nvSpPr>
        <p:spPr>
          <a:xfrm>
            <a:off x="-62" y="3395513"/>
            <a:ext cx="23118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 ExtraBold"/>
                <a:ea typeface="Inter ExtraBold"/>
                <a:cs typeface="Inter ExtraBold"/>
                <a:sym typeface="Inter ExtraBold"/>
              </a:rPr>
              <a:t>#1 OSS Community</a:t>
            </a:r>
            <a:br>
              <a:rPr lang="en" sz="1500"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" sz="9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Supported by large, </a:t>
            </a:r>
            <a:br>
              <a:rPr lang="en" sz="9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" sz="9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active open source community</a:t>
            </a:r>
            <a:endParaRPr sz="9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22" name="Google Shape;622;p65"/>
          <p:cNvSpPr txBox="1"/>
          <p:nvPr/>
        </p:nvSpPr>
        <p:spPr>
          <a:xfrm>
            <a:off x="6697750" y="1395825"/>
            <a:ext cx="24465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Going Beyond Graph</a:t>
            </a:r>
            <a:br>
              <a:rPr lang="en" sz="1500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" sz="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Combines Graph with Full-Text Search </a:t>
            </a:r>
            <a:br>
              <a:rPr lang="en" sz="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 Document Drill Down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3" name="Google Shape;623;p65"/>
          <p:cNvPicPr preferRelativeResize="0"/>
          <p:nvPr/>
        </p:nvPicPr>
        <p:blipFill rotWithShape="1">
          <a:blip r:embed="rId4">
            <a:alphaModFix amt="56000"/>
          </a:blip>
          <a:srcRect/>
          <a:stretch/>
        </p:blipFill>
        <p:spPr>
          <a:xfrm>
            <a:off x="2851152" y="2538885"/>
            <a:ext cx="3455053" cy="237879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5"/>
          <p:cNvSpPr txBox="1"/>
          <p:nvPr/>
        </p:nvSpPr>
        <p:spPr>
          <a:xfrm>
            <a:off x="0" y="1259488"/>
            <a:ext cx="25458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 ExtraBold"/>
                <a:ea typeface="Inter ExtraBold"/>
                <a:cs typeface="Inter ExtraBold"/>
                <a:sym typeface="Inter ExtraBold"/>
              </a:rPr>
              <a:t>Graph-as-a-Service</a:t>
            </a:r>
            <a:br>
              <a:rPr lang="en" sz="1500"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" sz="900">
                <a:latin typeface="Inter"/>
                <a:ea typeface="Inter"/>
                <a:cs typeface="Inter"/>
                <a:sym typeface="Inter"/>
              </a:rPr>
              <a:t>Modern fully-managed service </a:t>
            </a:r>
            <a:br>
              <a:rPr lang="en" sz="900"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latin typeface="Inter"/>
                <a:ea typeface="Inter"/>
                <a:cs typeface="Inter"/>
                <a:sym typeface="Inter"/>
              </a:rPr>
              <a:t>allowing users to truly focus on </a:t>
            </a:r>
            <a:br>
              <a:rPr lang="en" sz="900"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latin typeface="Inter"/>
                <a:ea typeface="Inter"/>
                <a:cs typeface="Inter"/>
                <a:sym typeface="Inter"/>
              </a:rPr>
              <a:t>their data and not the management! </a:t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25" name="Google Shape;625;p65"/>
          <p:cNvCxnSpPr>
            <a:stCxn id="618" idx="6"/>
          </p:cNvCxnSpPr>
          <p:nvPr/>
        </p:nvCxnSpPr>
        <p:spPr>
          <a:xfrm>
            <a:off x="2490194" y="3785596"/>
            <a:ext cx="3687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6" name="Google Shape;626;p65"/>
          <p:cNvSpPr txBox="1"/>
          <p:nvPr/>
        </p:nvSpPr>
        <p:spPr>
          <a:xfrm>
            <a:off x="7035150" y="3343175"/>
            <a:ext cx="21090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Graph </a:t>
            </a:r>
            <a:endParaRPr sz="1500">
              <a:solidFill>
                <a:srgbClr val="000000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Machine Learning</a:t>
            </a:r>
            <a:br>
              <a:rPr lang="en" sz="1500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" sz="9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Cutting edge ML algorithms and Graph Neural Network support</a:t>
            </a:r>
            <a:endParaRPr sz="1500">
              <a:latin typeface="Roboto Slab SemiBold"/>
              <a:ea typeface="Roboto Slab SemiBold"/>
              <a:cs typeface="Roboto Slab SemiBold"/>
              <a:sym typeface="Roboto Slab SemiBold"/>
            </a:endParaRPr>
          </a:p>
        </p:txBody>
      </p:sp>
      <p:sp>
        <p:nvSpPr>
          <p:cNvPr id="627" name="Google Shape;627;p65"/>
          <p:cNvSpPr/>
          <p:nvPr/>
        </p:nvSpPr>
        <p:spPr>
          <a:xfrm rot="10800000">
            <a:off x="6834694" y="3723496"/>
            <a:ext cx="124200" cy="124200"/>
          </a:xfrm>
          <a:prstGeom prst="ellipse">
            <a:avLst/>
          </a:prstGeom>
          <a:solidFill>
            <a:srgbClr val="B4C8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8" name="Google Shape;628;p65"/>
          <p:cNvCxnSpPr>
            <a:stCxn id="627" idx="6"/>
          </p:cNvCxnSpPr>
          <p:nvPr/>
        </p:nvCxnSpPr>
        <p:spPr>
          <a:xfrm rot="10800000">
            <a:off x="6259594" y="3785596"/>
            <a:ext cx="5751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29" name="Google Shape;629;p65"/>
          <p:cNvSpPr/>
          <p:nvPr/>
        </p:nvSpPr>
        <p:spPr>
          <a:xfrm flipH="1">
            <a:off x="5874268" y="2804388"/>
            <a:ext cx="756345" cy="265028"/>
          </a:xfrm>
          <a:custGeom>
            <a:avLst/>
            <a:gdLst/>
            <a:ahLst/>
            <a:cxnLst/>
            <a:rect l="l" t="t" r="r" b="b"/>
            <a:pathLst>
              <a:path w="137019" h="58602" extrusionOk="0">
                <a:moveTo>
                  <a:pt x="137019" y="58602"/>
                </a:moveTo>
                <a:lnTo>
                  <a:pt x="83054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0" name="Google Shape;630;p65"/>
          <p:cNvSpPr/>
          <p:nvPr/>
        </p:nvSpPr>
        <p:spPr>
          <a:xfrm flipH="1">
            <a:off x="6630766" y="2737971"/>
            <a:ext cx="124200" cy="124500"/>
          </a:xfrm>
          <a:prstGeom prst="ellipse">
            <a:avLst/>
          </a:prstGeom>
          <a:solidFill>
            <a:srgbClr val="B4C8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5"/>
          <p:cNvSpPr/>
          <p:nvPr/>
        </p:nvSpPr>
        <p:spPr>
          <a:xfrm flipH="1">
            <a:off x="5400177" y="1762075"/>
            <a:ext cx="1106086" cy="861596"/>
          </a:xfrm>
          <a:custGeom>
            <a:avLst/>
            <a:gdLst/>
            <a:ahLst/>
            <a:cxnLst/>
            <a:rect l="l" t="t" r="r" b="b"/>
            <a:pathLst>
              <a:path w="137019" h="58602" extrusionOk="0">
                <a:moveTo>
                  <a:pt x="137019" y="58602"/>
                </a:moveTo>
                <a:lnTo>
                  <a:pt x="83054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2" name="Google Shape;632;p65"/>
          <p:cNvSpPr/>
          <p:nvPr/>
        </p:nvSpPr>
        <p:spPr>
          <a:xfrm flipH="1">
            <a:off x="6506416" y="1690427"/>
            <a:ext cx="124200" cy="124500"/>
          </a:xfrm>
          <a:prstGeom prst="ellipse">
            <a:avLst/>
          </a:prstGeom>
          <a:solidFill>
            <a:srgbClr val="B4C85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5"/>
          <p:cNvSpPr txBox="1"/>
          <p:nvPr/>
        </p:nvSpPr>
        <p:spPr>
          <a:xfrm>
            <a:off x="6839438" y="2418925"/>
            <a:ext cx="1731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 Ecosystem</a:t>
            </a:r>
            <a:br>
              <a:rPr lang="en" sz="1500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" sz="9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Integration and Drivers connecting everywhere</a:t>
            </a:r>
            <a:endParaRPr sz="700"/>
          </a:p>
        </p:txBody>
      </p:sp>
      <p:sp>
        <p:nvSpPr>
          <p:cNvPr id="634" name="Google Shape;634;p65"/>
          <p:cNvSpPr/>
          <p:nvPr/>
        </p:nvSpPr>
        <p:spPr>
          <a:xfrm>
            <a:off x="3761825" y="3313863"/>
            <a:ext cx="1710900" cy="890525"/>
          </a:xfrm>
          <a:custGeom>
            <a:avLst/>
            <a:gdLst/>
            <a:ahLst/>
            <a:cxnLst/>
            <a:rect l="l" t="t" r="r" b="b"/>
            <a:pathLst>
              <a:path w="136872" h="71242" extrusionOk="0">
                <a:moveTo>
                  <a:pt x="0" y="29792"/>
                </a:moveTo>
                <a:lnTo>
                  <a:pt x="9931" y="37996"/>
                </a:lnTo>
                <a:lnTo>
                  <a:pt x="40587" y="37996"/>
                </a:lnTo>
                <a:lnTo>
                  <a:pt x="40155" y="71242"/>
                </a:lnTo>
                <a:lnTo>
                  <a:pt x="98013" y="69084"/>
                </a:lnTo>
                <a:lnTo>
                  <a:pt x="97581" y="36269"/>
                </a:lnTo>
                <a:lnTo>
                  <a:pt x="135577" y="34542"/>
                </a:lnTo>
                <a:lnTo>
                  <a:pt x="136872" y="863"/>
                </a:lnTo>
                <a:lnTo>
                  <a:pt x="97581" y="0"/>
                </a:lnTo>
                <a:lnTo>
                  <a:pt x="10794" y="432"/>
                </a:lnTo>
                <a:lnTo>
                  <a:pt x="432" y="4318"/>
                </a:lnTo>
                <a:close/>
              </a:path>
            </a:pathLst>
          </a:custGeom>
          <a:solidFill>
            <a:srgbClr val="FFFFFF">
              <a:alpha val="6927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35" name="Google Shape;635;p65"/>
          <p:cNvSpPr txBox="1"/>
          <p:nvPr/>
        </p:nvSpPr>
        <p:spPr>
          <a:xfrm>
            <a:off x="3229300" y="3343175"/>
            <a:ext cx="30666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6713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GRAPH</a:t>
            </a:r>
            <a:br>
              <a:rPr lang="en" sz="3600">
                <a:solidFill>
                  <a:srgbClr val="567138"/>
                </a:solidFill>
                <a:latin typeface="Inter ExtraBold"/>
                <a:ea typeface="Inter ExtraBold"/>
                <a:cs typeface="Inter ExtraBold"/>
                <a:sym typeface="Inter ExtraBold"/>
              </a:rPr>
            </a:br>
            <a:r>
              <a:rPr lang="en" sz="3600">
                <a:solidFill>
                  <a:srgbClr val="567138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Database</a:t>
            </a:r>
            <a:endParaRPr sz="3600">
              <a:solidFill>
                <a:srgbClr val="567138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36" name="Google Shape;636;p65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ArangoDB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"/>
          <p:cNvSpPr txBox="1"/>
          <p:nvPr/>
        </p:nvSpPr>
        <p:spPr>
          <a:xfrm>
            <a:off x="2559589" y="740738"/>
            <a:ext cx="402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ArangoDB 101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2" name="Google Shape;642;p6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500" y="3940861"/>
            <a:ext cx="2038950" cy="36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365" y="1385150"/>
            <a:ext cx="4613254" cy="18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6"/>
          <p:cNvPicPr preferRelativeResize="0"/>
          <p:nvPr/>
        </p:nvPicPr>
        <p:blipFill rotWithShape="1">
          <a:blip r:embed="rId6">
            <a:alphaModFix/>
          </a:blip>
          <a:srcRect l="2042" r="56689"/>
          <a:stretch/>
        </p:blipFill>
        <p:spPr>
          <a:xfrm>
            <a:off x="6119853" y="3213163"/>
            <a:ext cx="399379" cy="54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4125" y="3212518"/>
            <a:ext cx="3095726" cy="5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6"/>
          <p:cNvPicPr preferRelativeResize="0"/>
          <p:nvPr/>
        </p:nvPicPr>
        <p:blipFill rotWithShape="1">
          <a:blip r:embed="rId6">
            <a:alphaModFix/>
          </a:blip>
          <a:srcRect l="2042" r="56689"/>
          <a:stretch/>
        </p:blipFill>
        <p:spPr>
          <a:xfrm>
            <a:off x="2624753" y="3270238"/>
            <a:ext cx="399379" cy="5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7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Performance at Scale</a:t>
            </a:r>
            <a:endParaRPr/>
          </a:p>
        </p:txBody>
      </p:sp>
      <p:sp>
        <p:nvSpPr>
          <p:cNvPr id="652" name="Google Shape;652;p67"/>
          <p:cNvSpPr txBox="1"/>
          <p:nvPr/>
        </p:nvSpPr>
        <p:spPr>
          <a:xfrm>
            <a:off x="196050" y="1040675"/>
            <a:ext cx="8751900" cy="3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Unique Features for cutting-edge performance at any scale</a:t>
            </a:r>
            <a:b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54000" lvl="0" indent="-158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Enterprise Graph</a:t>
            </a: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Complex graphs at any scale with an extraordinary performance. 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54000" lvl="0" indent="-158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SatelliteCollections</a:t>
            </a: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Star data model at any scale 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54000" lvl="0" indent="-158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SatelliteGraphs</a:t>
            </a: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Replicate graphs to each server for optimal teamplay of graphs and other data models. 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54000" lvl="0" indent="-158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SmartJoins</a:t>
            </a: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Efficient joins for sharded collections using co-location of data. 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54000" lvl="0" indent="-158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OneShard Database</a:t>
            </a: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Unique feature to allow for transactional guarantees, high availability and cutting-edge performance at the same time.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54000" lvl="0" indent="-1587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Pregel</a:t>
            </a: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Iterative Graph Analytics at Scale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8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Cluster</a:t>
            </a:r>
            <a:endParaRPr/>
          </a:p>
        </p:txBody>
      </p:sp>
      <p:pic>
        <p:nvPicPr>
          <p:cNvPr id="658" name="Google Shape;6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421" y="1192700"/>
            <a:ext cx="7173805" cy="29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8"/>
          <p:cNvSpPr txBox="1"/>
          <p:nvPr/>
        </p:nvSpPr>
        <p:spPr>
          <a:xfrm>
            <a:off x="74550" y="1192700"/>
            <a:ext cx="3000000" cy="1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For the various instances in an ArangoDB Cluster there are three distinct roles: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nter"/>
              <a:buChar char="●"/>
            </a:pPr>
            <a:r>
              <a:rPr lang="en" sz="1200" i="1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Agents</a:t>
            </a:r>
            <a:endParaRPr sz="1200" i="1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nter"/>
              <a:buChar char="●"/>
            </a:pPr>
            <a:r>
              <a:rPr lang="en" sz="1200" i="1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Coordinators</a:t>
            </a:r>
            <a:endParaRPr sz="1200" i="1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nter"/>
              <a:buChar char="●"/>
            </a:pPr>
            <a:r>
              <a:rPr lang="en" sz="1200" i="1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DB-Servers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69"/>
          <p:cNvGrpSpPr/>
          <p:nvPr/>
        </p:nvGrpSpPr>
        <p:grpSpPr>
          <a:xfrm>
            <a:off x="705825" y="1523756"/>
            <a:ext cx="2143225" cy="2143200"/>
            <a:chOff x="1428750" y="4759737"/>
            <a:chExt cx="4286450" cy="4286400"/>
          </a:xfrm>
        </p:grpSpPr>
        <p:sp>
          <p:nvSpPr>
            <p:cNvPr id="665" name="Google Shape;665;p69"/>
            <p:cNvSpPr/>
            <p:nvPr/>
          </p:nvSpPr>
          <p:spPr>
            <a:xfrm>
              <a:off x="1428800" y="4759737"/>
              <a:ext cx="4286400" cy="4286400"/>
            </a:xfrm>
            <a:prstGeom prst="roundRect">
              <a:avLst>
                <a:gd name="adj" fmla="val 1470"/>
              </a:avLst>
            </a:prstGeom>
            <a:solidFill>
              <a:srgbClr val="929292">
                <a:alpha val="49800"/>
              </a:srgbClr>
            </a:solidFill>
            <a:ln>
              <a:noFill/>
            </a:ln>
          </p:spPr>
          <p:txBody>
            <a:bodyPr spcFirstLastPara="1" wrap="square" lIns="119075" tIns="119075" rIns="119075" bIns="11907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66" name="Google Shape;666;p69"/>
            <p:cNvCxnSpPr/>
            <p:nvPr/>
          </p:nvCxnSpPr>
          <p:spPr>
            <a:xfrm rot="10800000">
              <a:off x="3425416" y="6085211"/>
              <a:ext cx="234000" cy="10650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67" name="Google Shape;667;p69"/>
            <p:cNvCxnSpPr/>
            <p:nvPr/>
          </p:nvCxnSpPr>
          <p:spPr>
            <a:xfrm>
              <a:off x="2377790" y="6122651"/>
              <a:ext cx="1086600" cy="0"/>
            </a:xfrm>
            <a:prstGeom prst="straightConnector1">
              <a:avLst/>
            </a:prstGeom>
            <a:noFill/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68" name="Google Shape;668;p69"/>
            <p:cNvCxnSpPr/>
            <p:nvPr/>
          </p:nvCxnSpPr>
          <p:spPr>
            <a:xfrm>
              <a:off x="2377790" y="6122652"/>
              <a:ext cx="1086600" cy="0"/>
            </a:xfrm>
            <a:prstGeom prst="straightConnector1">
              <a:avLst/>
            </a:prstGeom>
            <a:noFill/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69" name="Google Shape;669;p69"/>
            <p:cNvCxnSpPr/>
            <p:nvPr/>
          </p:nvCxnSpPr>
          <p:spPr>
            <a:xfrm>
              <a:off x="2377790" y="6122652"/>
              <a:ext cx="1086600" cy="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70" name="Google Shape;670;p69"/>
            <p:cNvCxnSpPr/>
            <p:nvPr/>
          </p:nvCxnSpPr>
          <p:spPr>
            <a:xfrm rot="10800000" flipH="1">
              <a:off x="3469211" y="5728015"/>
              <a:ext cx="1448400" cy="376200"/>
            </a:xfrm>
            <a:prstGeom prst="straightConnector1">
              <a:avLst/>
            </a:prstGeom>
            <a:noFill/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71" name="Google Shape;671;p69"/>
            <p:cNvCxnSpPr/>
            <p:nvPr/>
          </p:nvCxnSpPr>
          <p:spPr>
            <a:xfrm rot="10800000" flipH="1">
              <a:off x="3469211" y="5728015"/>
              <a:ext cx="1448400" cy="376200"/>
            </a:xfrm>
            <a:prstGeom prst="straightConnector1">
              <a:avLst/>
            </a:prstGeom>
            <a:noFill/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72" name="Google Shape;672;p69"/>
            <p:cNvCxnSpPr/>
            <p:nvPr/>
          </p:nvCxnSpPr>
          <p:spPr>
            <a:xfrm rot="10800000" flipH="1">
              <a:off x="3469211" y="5728015"/>
              <a:ext cx="1448400" cy="3762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673" name="Google Shape;673;p69"/>
            <p:cNvSpPr/>
            <p:nvPr/>
          </p:nvSpPr>
          <p:spPr>
            <a:xfrm>
              <a:off x="3226288" y="5871469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4" name="Google Shape;674;p69"/>
            <p:cNvSpPr/>
            <p:nvPr/>
          </p:nvSpPr>
          <p:spPr>
            <a:xfrm>
              <a:off x="3226288" y="58714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5" name="Google Shape;675;p69"/>
            <p:cNvSpPr/>
            <p:nvPr/>
          </p:nvSpPr>
          <p:spPr>
            <a:xfrm>
              <a:off x="3226288" y="58714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6" name="Google Shape;676;p69"/>
            <p:cNvSpPr/>
            <p:nvPr/>
          </p:nvSpPr>
          <p:spPr>
            <a:xfrm>
              <a:off x="3439925" y="8156027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7" name="Google Shape;677;p69"/>
            <p:cNvSpPr/>
            <p:nvPr/>
          </p:nvSpPr>
          <p:spPr>
            <a:xfrm>
              <a:off x="4941595" y="6463503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8" name="Google Shape;678;p69"/>
            <p:cNvSpPr/>
            <p:nvPr/>
          </p:nvSpPr>
          <p:spPr>
            <a:xfrm>
              <a:off x="4700016" y="5471419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9" name="Google Shape;679;p69"/>
            <p:cNvSpPr/>
            <p:nvPr/>
          </p:nvSpPr>
          <p:spPr>
            <a:xfrm>
              <a:off x="4700016" y="547141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80" name="Google Shape;680;p69"/>
            <p:cNvCxnSpPr/>
            <p:nvPr/>
          </p:nvCxnSpPr>
          <p:spPr>
            <a:xfrm rot="10800000" flipH="1">
              <a:off x="2024944" y="6126921"/>
              <a:ext cx="339000" cy="16998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681" name="Google Shape;681;p69"/>
            <p:cNvSpPr txBox="1"/>
            <p:nvPr/>
          </p:nvSpPr>
          <p:spPr>
            <a:xfrm>
              <a:off x="1428750" y="4834745"/>
              <a:ext cx="42864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9EF"/>
                </a:buClr>
                <a:buSzPts val="1100"/>
                <a:buFont typeface="Open Sans"/>
                <a:buNone/>
              </a:pPr>
              <a:r>
                <a:rPr lang="en" sz="1100" i="0" u="none" strike="noStrike" cap="none">
                  <a:latin typeface="Inter"/>
                  <a:ea typeface="Inter"/>
                  <a:cs typeface="Inter"/>
                  <a:sym typeface="Inter"/>
                </a:rPr>
                <a:t>DB Server 1</a:t>
              </a:r>
              <a:endParaRPr sz="5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2" name="Google Shape;682;p69"/>
            <p:cNvSpPr/>
            <p:nvPr/>
          </p:nvSpPr>
          <p:spPr>
            <a:xfrm>
              <a:off x="2144524" y="5871469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3" name="Google Shape;683;p69"/>
            <p:cNvSpPr/>
            <p:nvPr/>
          </p:nvSpPr>
          <p:spPr>
            <a:xfrm>
              <a:off x="2144524" y="58714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84" name="Google Shape;684;p69"/>
            <p:cNvCxnSpPr/>
            <p:nvPr/>
          </p:nvCxnSpPr>
          <p:spPr>
            <a:xfrm flipH="1">
              <a:off x="1817963" y="7706595"/>
              <a:ext cx="2777400" cy="1380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85" name="Google Shape;685;p69"/>
            <p:cNvCxnSpPr/>
            <p:nvPr/>
          </p:nvCxnSpPr>
          <p:spPr>
            <a:xfrm rot="10800000" flipH="1">
              <a:off x="2017418" y="7155616"/>
              <a:ext cx="1628400" cy="6594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686" name="Google Shape;686;p69"/>
            <p:cNvSpPr/>
            <p:nvPr/>
          </p:nvSpPr>
          <p:spPr>
            <a:xfrm>
              <a:off x="1715524" y="76776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69"/>
            <p:cNvSpPr/>
            <p:nvPr/>
          </p:nvSpPr>
          <p:spPr>
            <a:xfrm>
              <a:off x="3414550" y="6899580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88" name="Google Shape;688;p69"/>
            <p:cNvCxnSpPr/>
            <p:nvPr/>
          </p:nvCxnSpPr>
          <p:spPr>
            <a:xfrm rot="10800000">
              <a:off x="4943725" y="5736575"/>
              <a:ext cx="276600" cy="9678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689" name="Google Shape;689;p69"/>
            <p:cNvSpPr/>
            <p:nvPr/>
          </p:nvSpPr>
          <p:spPr>
            <a:xfrm>
              <a:off x="2144524" y="58714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69"/>
            <p:cNvSpPr/>
            <p:nvPr/>
          </p:nvSpPr>
          <p:spPr>
            <a:xfrm>
              <a:off x="4694049" y="547141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69"/>
            <p:cNvSpPr/>
            <p:nvPr/>
          </p:nvSpPr>
          <p:spPr>
            <a:xfrm>
              <a:off x="4941595" y="6463503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92" name="Google Shape;692;p69"/>
            <p:cNvCxnSpPr/>
            <p:nvPr/>
          </p:nvCxnSpPr>
          <p:spPr>
            <a:xfrm rot="10800000" flipH="1">
              <a:off x="3690175" y="7663400"/>
              <a:ext cx="920400" cy="7647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693" name="Google Shape;693;p69"/>
            <p:cNvSpPr/>
            <p:nvPr/>
          </p:nvSpPr>
          <p:spPr>
            <a:xfrm>
              <a:off x="3439925" y="8156027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69"/>
            <p:cNvSpPr/>
            <p:nvPr/>
          </p:nvSpPr>
          <p:spPr>
            <a:xfrm>
              <a:off x="4358198" y="7449444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95" name="Google Shape;695;p69"/>
          <p:cNvGrpSpPr/>
          <p:nvPr/>
        </p:nvGrpSpPr>
        <p:grpSpPr>
          <a:xfrm>
            <a:off x="5937200" y="1523756"/>
            <a:ext cx="2143225" cy="2143200"/>
            <a:chOff x="11650375" y="4907537"/>
            <a:chExt cx="4286450" cy="4286400"/>
          </a:xfrm>
        </p:grpSpPr>
        <p:sp>
          <p:nvSpPr>
            <p:cNvPr id="696" name="Google Shape;696;p69"/>
            <p:cNvSpPr/>
            <p:nvPr/>
          </p:nvSpPr>
          <p:spPr>
            <a:xfrm>
              <a:off x="11650425" y="4907537"/>
              <a:ext cx="4286400" cy="4286400"/>
            </a:xfrm>
            <a:prstGeom prst="roundRect">
              <a:avLst>
                <a:gd name="adj" fmla="val 1470"/>
              </a:avLst>
            </a:prstGeom>
            <a:solidFill>
              <a:srgbClr val="929292">
                <a:alpha val="49800"/>
              </a:srgbClr>
            </a:solidFill>
            <a:ln>
              <a:noFill/>
            </a:ln>
          </p:spPr>
          <p:txBody>
            <a:bodyPr spcFirstLastPara="1" wrap="square" lIns="119075" tIns="119075" rIns="119075" bIns="11907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97" name="Google Shape;697;p69"/>
            <p:cNvCxnSpPr/>
            <p:nvPr/>
          </p:nvCxnSpPr>
          <p:spPr>
            <a:xfrm rot="10800000">
              <a:off x="13647041" y="6233011"/>
              <a:ext cx="234000" cy="10650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98" name="Google Shape;698;p69"/>
            <p:cNvCxnSpPr/>
            <p:nvPr/>
          </p:nvCxnSpPr>
          <p:spPr>
            <a:xfrm>
              <a:off x="12599415" y="6270451"/>
              <a:ext cx="1086600" cy="0"/>
            </a:xfrm>
            <a:prstGeom prst="straightConnector1">
              <a:avLst/>
            </a:prstGeom>
            <a:noFill/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99" name="Google Shape;699;p69"/>
            <p:cNvCxnSpPr/>
            <p:nvPr/>
          </p:nvCxnSpPr>
          <p:spPr>
            <a:xfrm>
              <a:off x="12599415" y="6270452"/>
              <a:ext cx="1086600" cy="0"/>
            </a:xfrm>
            <a:prstGeom prst="straightConnector1">
              <a:avLst/>
            </a:prstGeom>
            <a:noFill/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00" name="Google Shape;700;p69"/>
            <p:cNvCxnSpPr/>
            <p:nvPr/>
          </p:nvCxnSpPr>
          <p:spPr>
            <a:xfrm>
              <a:off x="12599415" y="6270452"/>
              <a:ext cx="1086600" cy="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01" name="Google Shape;701;p69"/>
            <p:cNvCxnSpPr/>
            <p:nvPr/>
          </p:nvCxnSpPr>
          <p:spPr>
            <a:xfrm rot="10800000" flipH="1">
              <a:off x="13690836" y="5875815"/>
              <a:ext cx="1448400" cy="376200"/>
            </a:xfrm>
            <a:prstGeom prst="straightConnector1">
              <a:avLst/>
            </a:prstGeom>
            <a:noFill/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02" name="Google Shape;702;p69"/>
            <p:cNvCxnSpPr/>
            <p:nvPr/>
          </p:nvCxnSpPr>
          <p:spPr>
            <a:xfrm rot="10800000" flipH="1">
              <a:off x="13690836" y="5875815"/>
              <a:ext cx="1448400" cy="376200"/>
            </a:xfrm>
            <a:prstGeom prst="straightConnector1">
              <a:avLst/>
            </a:prstGeom>
            <a:noFill/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03" name="Google Shape;703;p69"/>
            <p:cNvCxnSpPr/>
            <p:nvPr/>
          </p:nvCxnSpPr>
          <p:spPr>
            <a:xfrm rot="10800000" flipH="1">
              <a:off x="13690836" y="5875815"/>
              <a:ext cx="1448400" cy="3762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04" name="Google Shape;704;p69"/>
            <p:cNvSpPr/>
            <p:nvPr/>
          </p:nvSpPr>
          <p:spPr>
            <a:xfrm>
              <a:off x="13447913" y="6019269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5" name="Google Shape;705;p69"/>
            <p:cNvSpPr/>
            <p:nvPr/>
          </p:nvSpPr>
          <p:spPr>
            <a:xfrm>
              <a:off x="13447913" y="60192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6" name="Google Shape;706;p69"/>
            <p:cNvSpPr/>
            <p:nvPr/>
          </p:nvSpPr>
          <p:spPr>
            <a:xfrm>
              <a:off x="13447913" y="60192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7" name="Google Shape;707;p69"/>
            <p:cNvSpPr/>
            <p:nvPr/>
          </p:nvSpPr>
          <p:spPr>
            <a:xfrm>
              <a:off x="13661550" y="8303827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8" name="Google Shape;708;p69"/>
            <p:cNvSpPr/>
            <p:nvPr/>
          </p:nvSpPr>
          <p:spPr>
            <a:xfrm>
              <a:off x="15163220" y="6611303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9" name="Google Shape;709;p69"/>
            <p:cNvSpPr/>
            <p:nvPr/>
          </p:nvSpPr>
          <p:spPr>
            <a:xfrm>
              <a:off x="14921641" y="5619219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0" name="Google Shape;710;p69"/>
            <p:cNvSpPr/>
            <p:nvPr/>
          </p:nvSpPr>
          <p:spPr>
            <a:xfrm>
              <a:off x="14921641" y="561921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11" name="Google Shape;711;p69"/>
            <p:cNvCxnSpPr/>
            <p:nvPr/>
          </p:nvCxnSpPr>
          <p:spPr>
            <a:xfrm rot="10800000" flipH="1">
              <a:off x="12246569" y="6274721"/>
              <a:ext cx="339000" cy="16998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12" name="Google Shape;712;p69"/>
            <p:cNvSpPr txBox="1"/>
            <p:nvPr/>
          </p:nvSpPr>
          <p:spPr>
            <a:xfrm>
              <a:off x="11650375" y="4982545"/>
              <a:ext cx="42864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9EF"/>
                </a:buClr>
                <a:buSzPts val="1100"/>
                <a:buFont typeface="Open Sans"/>
                <a:buNone/>
              </a:pPr>
              <a:r>
                <a:rPr lang="en" sz="1100" i="0" u="none" strike="noStrike" cap="none">
                  <a:latin typeface="Inter"/>
                  <a:ea typeface="Inter"/>
                  <a:cs typeface="Inter"/>
                  <a:sym typeface="Inter"/>
                </a:rPr>
                <a:t>DB Server </a:t>
              </a: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5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3" name="Google Shape;713;p69"/>
            <p:cNvSpPr/>
            <p:nvPr/>
          </p:nvSpPr>
          <p:spPr>
            <a:xfrm>
              <a:off x="12366149" y="6019269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69"/>
            <p:cNvSpPr/>
            <p:nvPr/>
          </p:nvSpPr>
          <p:spPr>
            <a:xfrm>
              <a:off x="12366149" y="60192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15" name="Google Shape;715;p69"/>
            <p:cNvCxnSpPr/>
            <p:nvPr/>
          </p:nvCxnSpPr>
          <p:spPr>
            <a:xfrm flipH="1">
              <a:off x="12039588" y="7854395"/>
              <a:ext cx="2777400" cy="1380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16" name="Google Shape;716;p69"/>
            <p:cNvCxnSpPr/>
            <p:nvPr/>
          </p:nvCxnSpPr>
          <p:spPr>
            <a:xfrm rot="10800000" flipH="1">
              <a:off x="12239043" y="7303416"/>
              <a:ext cx="1628400" cy="6594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17" name="Google Shape;717;p69"/>
            <p:cNvSpPr/>
            <p:nvPr/>
          </p:nvSpPr>
          <p:spPr>
            <a:xfrm>
              <a:off x="11937149" y="78254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69"/>
            <p:cNvSpPr/>
            <p:nvPr/>
          </p:nvSpPr>
          <p:spPr>
            <a:xfrm>
              <a:off x="13636175" y="7047380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19" name="Google Shape;719;p69"/>
            <p:cNvCxnSpPr/>
            <p:nvPr/>
          </p:nvCxnSpPr>
          <p:spPr>
            <a:xfrm rot="10800000">
              <a:off x="15165350" y="5884375"/>
              <a:ext cx="276600" cy="9678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20" name="Google Shape;720;p69"/>
            <p:cNvSpPr/>
            <p:nvPr/>
          </p:nvSpPr>
          <p:spPr>
            <a:xfrm>
              <a:off x="12366149" y="60192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69"/>
            <p:cNvSpPr/>
            <p:nvPr/>
          </p:nvSpPr>
          <p:spPr>
            <a:xfrm>
              <a:off x="14915674" y="561921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69"/>
            <p:cNvSpPr/>
            <p:nvPr/>
          </p:nvSpPr>
          <p:spPr>
            <a:xfrm>
              <a:off x="15163220" y="6611303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23" name="Google Shape;723;p69"/>
            <p:cNvCxnSpPr/>
            <p:nvPr/>
          </p:nvCxnSpPr>
          <p:spPr>
            <a:xfrm rot="10800000" flipH="1">
              <a:off x="13911800" y="7811200"/>
              <a:ext cx="920400" cy="7647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24" name="Google Shape;724;p69"/>
            <p:cNvSpPr/>
            <p:nvPr/>
          </p:nvSpPr>
          <p:spPr>
            <a:xfrm>
              <a:off x="13661550" y="8303827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69"/>
            <p:cNvSpPr/>
            <p:nvPr/>
          </p:nvSpPr>
          <p:spPr>
            <a:xfrm>
              <a:off x="14579823" y="7597244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26" name="Google Shape;726;p69"/>
          <p:cNvSpPr txBox="1"/>
          <p:nvPr/>
        </p:nvSpPr>
        <p:spPr>
          <a:xfrm>
            <a:off x="493400" y="382500"/>
            <a:ext cx="6820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Scalability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27" name="Google Shape;727;p69"/>
          <p:cNvGrpSpPr/>
          <p:nvPr/>
        </p:nvGrpSpPr>
        <p:grpSpPr>
          <a:xfrm>
            <a:off x="3397000" y="1476531"/>
            <a:ext cx="2143225" cy="2143200"/>
            <a:chOff x="5987225" y="4833637"/>
            <a:chExt cx="4286450" cy="4286400"/>
          </a:xfrm>
        </p:grpSpPr>
        <p:sp>
          <p:nvSpPr>
            <p:cNvPr id="728" name="Google Shape;728;p69"/>
            <p:cNvSpPr/>
            <p:nvPr/>
          </p:nvSpPr>
          <p:spPr>
            <a:xfrm>
              <a:off x="5987275" y="4833637"/>
              <a:ext cx="4286400" cy="4286400"/>
            </a:xfrm>
            <a:prstGeom prst="roundRect">
              <a:avLst>
                <a:gd name="adj" fmla="val 1470"/>
              </a:avLst>
            </a:prstGeom>
            <a:solidFill>
              <a:srgbClr val="929292">
                <a:alpha val="49800"/>
              </a:srgbClr>
            </a:solidFill>
            <a:ln>
              <a:noFill/>
            </a:ln>
          </p:spPr>
          <p:txBody>
            <a:bodyPr spcFirstLastPara="1" wrap="square" lIns="119075" tIns="119075" rIns="119075" bIns="11907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Open Sans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29" name="Google Shape;729;p69"/>
            <p:cNvCxnSpPr/>
            <p:nvPr/>
          </p:nvCxnSpPr>
          <p:spPr>
            <a:xfrm rot="10800000">
              <a:off x="7983891" y="6159111"/>
              <a:ext cx="234000" cy="10650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30" name="Google Shape;730;p69"/>
            <p:cNvCxnSpPr/>
            <p:nvPr/>
          </p:nvCxnSpPr>
          <p:spPr>
            <a:xfrm>
              <a:off x="6936265" y="6196551"/>
              <a:ext cx="1086600" cy="0"/>
            </a:xfrm>
            <a:prstGeom prst="straightConnector1">
              <a:avLst/>
            </a:prstGeom>
            <a:noFill/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31" name="Google Shape;731;p69"/>
            <p:cNvCxnSpPr/>
            <p:nvPr/>
          </p:nvCxnSpPr>
          <p:spPr>
            <a:xfrm>
              <a:off x="6936265" y="6196552"/>
              <a:ext cx="1086600" cy="0"/>
            </a:xfrm>
            <a:prstGeom prst="straightConnector1">
              <a:avLst/>
            </a:prstGeom>
            <a:noFill/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32" name="Google Shape;732;p69"/>
            <p:cNvCxnSpPr/>
            <p:nvPr/>
          </p:nvCxnSpPr>
          <p:spPr>
            <a:xfrm>
              <a:off x="6936265" y="6196552"/>
              <a:ext cx="1086600" cy="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33" name="Google Shape;733;p69"/>
            <p:cNvCxnSpPr/>
            <p:nvPr/>
          </p:nvCxnSpPr>
          <p:spPr>
            <a:xfrm rot="10800000" flipH="1">
              <a:off x="8027686" y="5801915"/>
              <a:ext cx="1448400" cy="376200"/>
            </a:xfrm>
            <a:prstGeom prst="straightConnector1">
              <a:avLst/>
            </a:prstGeom>
            <a:noFill/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34" name="Google Shape;734;p69"/>
            <p:cNvCxnSpPr/>
            <p:nvPr/>
          </p:nvCxnSpPr>
          <p:spPr>
            <a:xfrm rot="10800000" flipH="1">
              <a:off x="8027686" y="5801915"/>
              <a:ext cx="1448400" cy="376200"/>
            </a:xfrm>
            <a:prstGeom prst="straightConnector1">
              <a:avLst/>
            </a:prstGeom>
            <a:noFill/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35" name="Google Shape;735;p69"/>
            <p:cNvCxnSpPr/>
            <p:nvPr/>
          </p:nvCxnSpPr>
          <p:spPr>
            <a:xfrm rot="10800000" flipH="1">
              <a:off x="8027686" y="5801915"/>
              <a:ext cx="1448400" cy="3762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36" name="Google Shape;736;p69"/>
            <p:cNvSpPr/>
            <p:nvPr/>
          </p:nvSpPr>
          <p:spPr>
            <a:xfrm>
              <a:off x="7784763" y="5945369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69"/>
            <p:cNvSpPr/>
            <p:nvPr/>
          </p:nvSpPr>
          <p:spPr>
            <a:xfrm>
              <a:off x="7784763" y="59453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8" name="Google Shape;738;p69"/>
            <p:cNvSpPr/>
            <p:nvPr/>
          </p:nvSpPr>
          <p:spPr>
            <a:xfrm>
              <a:off x="7784763" y="59453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69"/>
            <p:cNvSpPr/>
            <p:nvPr/>
          </p:nvSpPr>
          <p:spPr>
            <a:xfrm>
              <a:off x="7998400" y="8229927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69"/>
            <p:cNvSpPr/>
            <p:nvPr/>
          </p:nvSpPr>
          <p:spPr>
            <a:xfrm>
              <a:off x="9500070" y="6537403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69"/>
            <p:cNvSpPr/>
            <p:nvPr/>
          </p:nvSpPr>
          <p:spPr>
            <a:xfrm>
              <a:off x="9258491" y="5545319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69"/>
            <p:cNvSpPr/>
            <p:nvPr/>
          </p:nvSpPr>
          <p:spPr>
            <a:xfrm>
              <a:off x="9258491" y="554531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43" name="Google Shape;743;p69"/>
            <p:cNvCxnSpPr/>
            <p:nvPr/>
          </p:nvCxnSpPr>
          <p:spPr>
            <a:xfrm rot="10800000" flipH="1">
              <a:off x="6583419" y="6200821"/>
              <a:ext cx="339000" cy="16998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44" name="Google Shape;744;p69"/>
            <p:cNvSpPr/>
            <p:nvPr/>
          </p:nvSpPr>
          <p:spPr>
            <a:xfrm>
              <a:off x="6702999" y="5945369"/>
              <a:ext cx="476400" cy="4764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C13A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69"/>
            <p:cNvSpPr/>
            <p:nvPr/>
          </p:nvSpPr>
          <p:spPr>
            <a:xfrm>
              <a:off x="6702999" y="59453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6FB3E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46" name="Google Shape;746;p69"/>
            <p:cNvCxnSpPr/>
            <p:nvPr/>
          </p:nvCxnSpPr>
          <p:spPr>
            <a:xfrm flipH="1">
              <a:off x="6376438" y="7780495"/>
              <a:ext cx="2777400" cy="1380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747" name="Google Shape;747;p69"/>
            <p:cNvCxnSpPr/>
            <p:nvPr/>
          </p:nvCxnSpPr>
          <p:spPr>
            <a:xfrm rot="10800000" flipH="1">
              <a:off x="6575893" y="7229516"/>
              <a:ext cx="1628400" cy="6594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48" name="Google Shape;748;p69"/>
            <p:cNvSpPr/>
            <p:nvPr/>
          </p:nvSpPr>
          <p:spPr>
            <a:xfrm>
              <a:off x="6273999" y="77515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9" name="Google Shape;749;p69"/>
            <p:cNvSpPr/>
            <p:nvPr/>
          </p:nvSpPr>
          <p:spPr>
            <a:xfrm>
              <a:off x="7973025" y="6973480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50" name="Google Shape;750;p69"/>
            <p:cNvCxnSpPr/>
            <p:nvPr/>
          </p:nvCxnSpPr>
          <p:spPr>
            <a:xfrm rot="10800000">
              <a:off x="9502200" y="5810475"/>
              <a:ext cx="276600" cy="9678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51" name="Google Shape;751;p69"/>
            <p:cNvSpPr/>
            <p:nvPr/>
          </p:nvSpPr>
          <p:spPr>
            <a:xfrm>
              <a:off x="6702999" y="594536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9252524" y="5545319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9500070" y="6537403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54" name="Google Shape;754;p69"/>
            <p:cNvCxnSpPr/>
            <p:nvPr/>
          </p:nvCxnSpPr>
          <p:spPr>
            <a:xfrm rot="10800000" flipH="1">
              <a:off x="8248650" y="7737300"/>
              <a:ext cx="920400" cy="764700"/>
            </a:xfrm>
            <a:prstGeom prst="straightConnector1">
              <a:avLst/>
            </a:prstGeom>
            <a:noFill/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755" name="Google Shape;755;p69"/>
            <p:cNvSpPr/>
            <p:nvPr/>
          </p:nvSpPr>
          <p:spPr>
            <a:xfrm>
              <a:off x="7998400" y="8229927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6" name="Google Shape;756;p69"/>
            <p:cNvSpPr/>
            <p:nvPr/>
          </p:nvSpPr>
          <p:spPr>
            <a:xfrm>
              <a:off x="8916673" y="7523344"/>
              <a:ext cx="476400" cy="476400"/>
            </a:xfrm>
            <a:prstGeom prst="ellipse">
              <a:avLst/>
            </a:prstGeom>
            <a:solidFill>
              <a:srgbClr val="FCFCFC"/>
            </a:solidFill>
            <a:ln w="19050" cap="flat" cmpd="sng">
              <a:solidFill>
                <a:srgbClr val="DEE176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Open Sans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7" name="Google Shape;757;p69"/>
            <p:cNvSpPr txBox="1"/>
            <p:nvPr/>
          </p:nvSpPr>
          <p:spPr>
            <a:xfrm>
              <a:off x="5987225" y="4908645"/>
              <a:ext cx="42864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9EF"/>
                </a:buClr>
                <a:buSzPts val="1100"/>
                <a:buFont typeface="Open Sans"/>
                <a:buNone/>
              </a:pPr>
              <a:r>
                <a:rPr lang="en" sz="1100" i="0" u="none" strike="noStrike" cap="none">
                  <a:latin typeface="Inter"/>
                  <a:ea typeface="Inter"/>
                  <a:cs typeface="Inter"/>
                  <a:sym typeface="Inter"/>
                </a:rPr>
                <a:t>DB Server </a:t>
              </a: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5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"/>
          <p:cNvSpPr txBox="1"/>
          <p:nvPr/>
        </p:nvSpPr>
        <p:spPr>
          <a:xfrm>
            <a:off x="493400" y="382500"/>
            <a:ext cx="362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Transparent Scalability 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3" name="Google Shape;763;p70"/>
          <p:cNvSpPr/>
          <p:nvPr/>
        </p:nvSpPr>
        <p:spPr>
          <a:xfrm>
            <a:off x="714350" y="1702818"/>
            <a:ext cx="2143200" cy="2143200"/>
          </a:xfrm>
          <a:prstGeom prst="roundRect">
            <a:avLst>
              <a:gd name="adj" fmla="val 1470"/>
            </a:avLst>
          </a:prstGeom>
          <a:solidFill>
            <a:srgbClr val="929292">
              <a:alpha val="49800"/>
            </a:srgbClr>
          </a:solidFill>
          <a:ln>
            <a:noFill/>
          </a:ln>
        </p:spPr>
        <p:txBody>
          <a:bodyPr spcFirstLastPara="1" wrap="square" lIns="119075" tIns="119075" rIns="119075" bIns="1190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</a:pPr>
            <a:endParaRPr sz="12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70"/>
          <p:cNvSpPr/>
          <p:nvPr/>
        </p:nvSpPr>
        <p:spPr>
          <a:xfrm>
            <a:off x="3500388" y="1708937"/>
            <a:ext cx="2143200" cy="2143200"/>
          </a:xfrm>
          <a:prstGeom prst="roundRect">
            <a:avLst>
              <a:gd name="adj" fmla="val 1470"/>
            </a:avLst>
          </a:prstGeom>
          <a:solidFill>
            <a:srgbClr val="929292">
              <a:alpha val="49800"/>
            </a:srgbClr>
          </a:solidFill>
          <a:ln>
            <a:noFill/>
          </a:ln>
        </p:spPr>
        <p:txBody>
          <a:bodyPr spcFirstLastPara="1" wrap="square" lIns="119075" tIns="119075" rIns="119075" bIns="1190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</a:pPr>
            <a:endParaRPr sz="12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" name="Google Shape;765;p70"/>
          <p:cNvSpPr/>
          <p:nvPr/>
        </p:nvSpPr>
        <p:spPr>
          <a:xfrm>
            <a:off x="6286450" y="1711318"/>
            <a:ext cx="2143200" cy="2143200"/>
          </a:xfrm>
          <a:prstGeom prst="roundRect">
            <a:avLst>
              <a:gd name="adj" fmla="val 1470"/>
            </a:avLst>
          </a:prstGeom>
          <a:solidFill>
            <a:srgbClr val="929292">
              <a:alpha val="49800"/>
            </a:srgbClr>
          </a:solidFill>
          <a:ln>
            <a:noFill/>
          </a:ln>
        </p:spPr>
        <p:txBody>
          <a:bodyPr spcFirstLastPara="1" wrap="square" lIns="119075" tIns="119075" rIns="119075" bIns="1190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</a:pPr>
            <a:endParaRPr sz="12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66" name="Google Shape;766;p70"/>
          <p:cNvCxnSpPr/>
          <p:nvPr/>
        </p:nvCxnSpPr>
        <p:spPr>
          <a:xfrm rot="10800000">
            <a:off x="1712658" y="2365556"/>
            <a:ext cx="117000" cy="5325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67" name="Google Shape;767;p70"/>
          <p:cNvCxnSpPr/>
          <p:nvPr/>
        </p:nvCxnSpPr>
        <p:spPr>
          <a:xfrm>
            <a:off x="1188845" y="2384276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68" name="Google Shape;768;p70"/>
          <p:cNvCxnSpPr/>
          <p:nvPr/>
        </p:nvCxnSpPr>
        <p:spPr>
          <a:xfrm>
            <a:off x="1188845" y="2384276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69" name="Google Shape;769;p70"/>
          <p:cNvCxnSpPr/>
          <p:nvPr/>
        </p:nvCxnSpPr>
        <p:spPr>
          <a:xfrm>
            <a:off x="1188845" y="2384276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70" name="Google Shape;770;p70"/>
          <p:cNvCxnSpPr/>
          <p:nvPr/>
        </p:nvCxnSpPr>
        <p:spPr>
          <a:xfrm rot="10800000" flipH="1">
            <a:off x="1734555" y="2186958"/>
            <a:ext cx="724200" cy="1881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71" name="Google Shape;771;p70"/>
          <p:cNvCxnSpPr/>
          <p:nvPr/>
        </p:nvCxnSpPr>
        <p:spPr>
          <a:xfrm rot="10800000" flipH="1">
            <a:off x="1734555" y="2186958"/>
            <a:ext cx="724200" cy="1881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72" name="Google Shape;772;p70"/>
          <p:cNvCxnSpPr/>
          <p:nvPr/>
        </p:nvCxnSpPr>
        <p:spPr>
          <a:xfrm rot="10800000" flipH="1">
            <a:off x="1734555" y="2186958"/>
            <a:ext cx="724200" cy="188100"/>
          </a:xfrm>
          <a:prstGeom prst="straightConnector1">
            <a:avLst/>
          </a:prstGeom>
          <a:noFill/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73" name="Google Shape;773;p70"/>
          <p:cNvSpPr/>
          <p:nvPr/>
        </p:nvSpPr>
        <p:spPr>
          <a:xfrm>
            <a:off x="1613094" y="2258685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70"/>
          <p:cNvSpPr/>
          <p:nvPr/>
        </p:nvSpPr>
        <p:spPr>
          <a:xfrm>
            <a:off x="1613094" y="2258685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5" name="Google Shape;775;p70"/>
          <p:cNvSpPr/>
          <p:nvPr/>
        </p:nvSpPr>
        <p:spPr>
          <a:xfrm>
            <a:off x="1613094" y="2258685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76" name="Google Shape;776;p70"/>
          <p:cNvCxnSpPr/>
          <p:nvPr/>
        </p:nvCxnSpPr>
        <p:spPr>
          <a:xfrm>
            <a:off x="4154224" y="3439181"/>
            <a:ext cx="526200" cy="723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77" name="Google Shape;777;p70"/>
          <p:cNvCxnSpPr/>
          <p:nvPr/>
        </p:nvCxnSpPr>
        <p:spPr>
          <a:xfrm rot="10800000">
            <a:off x="3767553" y="3196258"/>
            <a:ext cx="384900" cy="2397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78" name="Google Shape;778;p70"/>
          <p:cNvCxnSpPr/>
          <p:nvPr/>
        </p:nvCxnSpPr>
        <p:spPr>
          <a:xfrm>
            <a:off x="3705721" y="2610127"/>
            <a:ext cx="428100" cy="1833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79" name="Google Shape;779;p70"/>
          <p:cNvCxnSpPr/>
          <p:nvPr/>
        </p:nvCxnSpPr>
        <p:spPr>
          <a:xfrm rot="10800000" flipH="1">
            <a:off x="3702636" y="2377592"/>
            <a:ext cx="324000" cy="2289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80" name="Google Shape;780;p70"/>
          <p:cNvCxnSpPr/>
          <p:nvPr/>
        </p:nvCxnSpPr>
        <p:spPr>
          <a:xfrm>
            <a:off x="4677683" y="3520452"/>
            <a:ext cx="1946400" cy="1092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81" name="Google Shape;781;p70"/>
          <p:cNvCxnSpPr/>
          <p:nvPr/>
        </p:nvCxnSpPr>
        <p:spPr>
          <a:xfrm>
            <a:off x="4677683" y="3520452"/>
            <a:ext cx="1946400" cy="1092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82" name="Google Shape;782;p70"/>
          <p:cNvCxnSpPr/>
          <p:nvPr/>
        </p:nvCxnSpPr>
        <p:spPr>
          <a:xfrm flipH="1">
            <a:off x="4650072" y="3450320"/>
            <a:ext cx="791400" cy="699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83" name="Google Shape;783;p70"/>
          <p:cNvCxnSpPr/>
          <p:nvPr/>
        </p:nvCxnSpPr>
        <p:spPr>
          <a:xfrm>
            <a:off x="1838975" y="3510942"/>
            <a:ext cx="2844900" cy="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84" name="Google Shape;784;p70"/>
          <p:cNvCxnSpPr/>
          <p:nvPr/>
        </p:nvCxnSpPr>
        <p:spPr>
          <a:xfrm>
            <a:off x="1838975" y="3510942"/>
            <a:ext cx="2844900" cy="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85" name="Google Shape;785;p70"/>
          <p:cNvCxnSpPr/>
          <p:nvPr/>
        </p:nvCxnSpPr>
        <p:spPr>
          <a:xfrm rot="10800000" flipH="1">
            <a:off x="4684755" y="3047032"/>
            <a:ext cx="353400" cy="4677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86" name="Google Shape;786;p70"/>
          <p:cNvSpPr/>
          <p:nvPr/>
        </p:nvSpPr>
        <p:spPr>
          <a:xfrm>
            <a:off x="4557663" y="3400964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70"/>
          <p:cNvSpPr/>
          <p:nvPr/>
        </p:nvSpPr>
        <p:spPr>
          <a:xfrm>
            <a:off x="6505525" y="3496480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6505525" y="3496480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9" name="Google Shape;789;p70"/>
          <p:cNvSpPr/>
          <p:nvPr/>
        </p:nvSpPr>
        <p:spPr>
          <a:xfrm>
            <a:off x="4557663" y="3400964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0" name="Google Shape;790;p70"/>
          <p:cNvCxnSpPr/>
          <p:nvPr/>
        </p:nvCxnSpPr>
        <p:spPr>
          <a:xfrm rot="10800000" flipH="1">
            <a:off x="1840633" y="3178687"/>
            <a:ext cx="1930500" cy="3324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91" name="Google Shape;791;p70"/>
          <p:cNvCxnSpPr/>
          <p:nvPr/>
        </p:nvCxnSpPr>
        <p:spPr>
          <a:xfrm rot="10800000" flipH="1">
            <a:off x="1840633" y="3178687"/>
            <a:ext cx="1930500" cy="3324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92" name="Google Shape;792;p70"/>
          <p:cNvSpPr/>
          <p:nvPr/>
        </p:nvSpPr>
        <p:spPr>
          <a:xfrm>
            <a:off x="1719912" y="3400964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3" name="Google Shape;793;p70"/>
          <p:cNvSpPr/>
          <p:nvPr/>
        </p:nvSpPr>
        <p:spPr>
          <a:xfrm>
            <a:off x="1719912" y="3400964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4" name="Google Shape;794;p70"/>
          <p:cNvCxnSpPr/>
          <p:nvPr/>
        </p:nvCxnSpPr>
        <p:spPr>
          <a:xfrm flipH="1">
            <a:off x="3765436" y="2789616"/>
            <a:ext cx="380400" cy="3804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95" name="Google Shape;795;p70"/>
          <p:cNvCxnSpPr/>
          <p:nvPr/>
        </p:nvCxnSpPr>
        <p:spPr>
          <a:xfrm flipH="1">
            <a:off x="3765436" y="2789616"/>
            <a:ext cx="380400" cy="3804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96" name="Google Shape;796;p70"/>
          <p:cNvCxnSpPr/>
          <p:nvPr/>
        </p:nvCxnSpPr>
        <p:spPr>
          <a:xfrm>
            <a:off x="2590592" y="2683266"/>
            <a:ext cx="1531800" cy="1152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97" name="Google Shape;797;p70"/>
          <p:cNvCxnSpPr/>
          <p:nvPr/>
        </p:nvCxnSpPr>
        <p:spPr>
          <a:xfrm>
            <a:off x="2590592" y="2683266"/>
            <a:ext cx="1531800" cy="1152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98" name="Google Shape;798;p70"/>
          <p:cNvCxnSpPr/>
          <p:nvPr/>
        </p:nvCxnSpPr>
        <p:spPr>
          <a:xfrm>
            <a:off x="4125391" y="2792108"/>
            <a:ext cx="918000" cy="2400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99" name="Google Shape;799;p70"/>
          <p:cNvCxnSpPr/>
          <p:nvPr/>
        </p:nvCxnSpPr>
        <p:spPr>
          <a:xfrm rot="10800000" flipH="1">
            <a:off x="4129761" y="2222621"/>
            <a:ext cx="547200" cy="5472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00" name="Google Shape;800;p70"/>
          <p:cNvSpPr/>
          <p:nvPr/>
        </p:nvSpPr>
        <p:spPr>
          <a:xfrm>
            <a:off x="4004042" y="2663818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1" name="Google Shape;801;p70"/>
          <p:cNvSpPr/>
          <p:nvPr/>
        </p:nvSpPr>
        <p:spPr>
          <a:xfrm>
            <a:off x="4004042" y="2663818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70"/>
          <p:cNvSpPr/>
          <p:nvPr/>
        </p:nvSpPr>
        <p:spPr>
          <a:xfrm>
            <a:off x="3652788" y="3069144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3" name="Google Shape;803;p70"/>
          <p:cNvSpPr/>
          <p:nvPr/>
        </p:nvSpPr>
        <p:spPr>
          <a:xfrm>
            <a:off x="3652788" y="3069144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4" name="Google Shape;804;p70"/>
          <p:cNvCxnSpPr/>
          <p:nvPr/>
        </p:nvCxnSpPr>
        <p:spPr>
          <a:xfrm rot="10800000" flipH="1">
            <a:off x="2591785" y="2371336"/>
            <a:ext cx="1442100" cy="2931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05" name="Google Shape;805;p70"/>
          <p:cNvCxnSpPr/>
          <p:nvPr/>
        </p:nvCxnSpPr>
        <p:spPr>
          <a:xfrm rot="10800000" flipH="1">
            <a:off x="2591785" y="2371336"/>
            <a:ext cx="1442100" cy="2931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06" name="Google Shape;806;p70"/>
          <p:cNvSpPr/>
          <p:nvPr/>
        </p:nvSpPr>
        <p:spPr>
          <a:xfrm>
            <a:off x="2470748" y="2554701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7" name="Google Shape;807;p70"/>
          <p:cNvSpPr/>
          <p:nvPr/>
        </p:nvSpPr>
        <p:spPr>
          <a:xfrm>
            <a:off x="2470748" y="2554701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8" name="Google Shape;808;p70"/>
          <p:cNvCxnSpPr/>
          <p:nvPr/>
        </p:nvCxnSpPr>
        <p:spPr>
          <a:xfrm>
            <a:off x="2462337" y="2190508"/>
            <a:ext cx="1565700" cy="1842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09" name="Google Shape;809;p70"/>
          <p:cNvCxnSpPr/>
          <p:nvPr/>
        </p:nvCxnSpPr>
        <p:spPr>
          <a:xfrm>
            <a:off x="2462337" y="2190508"/>
            <a:ext cx="1565700" cy="184200"/>
          </a:xfrm>
          <a:prstGeom prst="straightConnector1">
            <a:avLst/>
          </a:prstGeom>
          <a:noFill/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0" name="Google Shape;810;p70"/>
          <p:cNvSpPr/>
          <p:nvPr/>
        </p:nvSpPr>
        <p:spPr>
          <a:xfrm>
            <a:off x="3909963" y="2258685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70"/>
          <p:cNvSpPr/>
          <p:nvPr/>
        </p:nvSpPr>
        <p:spPr>
          <a:xfrm>
            <a:off x="3909963" y="2258685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70"/>
          <p:cNvSpPr/>
          <p:nvPr/>
        </p:nvSpPr>
        <p:spPr>
          <a:xfrm>
            <a:off x="2349958" y="2058660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3" name="Google Shape;813;p70"/>
          <p:cNvSpPr/>
          <p:nvPr/>
        </p:nvSpPr>
        <p:spPr>
          <a:xfrm>
            <a:off x="2349958" y="2058660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4" name="Google Shape;814;p70"/>
          <p:cNvCxnSpPr/>
          <p:nvPr/>
        </p:nvCxnSpPr>
        <p:spPr>
          <a:xfrm rot="10800000" flipH="1">
            <a:off x="1012422" y="2386410"/>
            <a:ext cx="169500" cy="8499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15" name="Google Shape;815;p70"/>
          <p:cNvSpPr txBox="1"/>
          <p:nvPr/>
        </p:nvSpPr>
        <p:spPr>
          <a:xfrm>
            <a:off x="714325" y="1740323"/>
            <a:ext cx="21432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9EF"/>
              </a:buClr>
              <a:buSzPts val="1100"/>
              <a:buFont typeface="Open Sans"/>
              <a:buNone/>
            </a:pPr>
            <a:r>
              <a:rPr lang="en" sz="1100" i="0" u="none" strike="noStrike" cap="none">
                <a:latin typeface="Inter"/>
                <a:ea typeface="Inter"/>
                <a:cs typeface="Inter"/>
                <a:sym typeface="Inter"/>
              </a:rPr>
              <a:t>DB Server 1</a:t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6" name="Google Shape;816;p70"/>
          <p:cNvSpPr/>
          <p:nvPr/>
        </p:nvSpPr>
        <p:spPr>
          <a:xfrm>
            <a:off x="1072212" y="2258685"/>
            <a:ext cx="238200" cy="238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7" name="Google Shape;817;p70"/>
          <p:cNvSpPr/>
          <p:nvPr/>
        </p:nvSpPr>
        <p:spPr>
          <a:xfrm>
            <a:off x="1072212" y="2258685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8" name="Google Shape;818;p70"/>
          <p:cNvCxnSpPr/>
          <p:nvPr/>
        </p:nvCxnSpPr>
        <p:spPr>
          <a:xfrm rot="10800000" flipH="1">
            <a:off x="6973019" y="2712838"/>
            <a:ext cx="326100" cy="5700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19" name="Google Shape;819;p70"/>
          <p:cNvCxnSpPr/>
          <p:nvPr/>
        </p:nvCxnSpPr>
        <p:spPr>
          <a:xfrm>
            <a:off x="6481496" y="3034254"/>
            <a:ext cx="479700" cy="2460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0" name="Google Shape;820;p70"/>
          <p:cNvCxnSpPr/>
          <p:nvPr/>
        </p:nvCxnSpPr>
        <p:spPr>
          <a:xfrm rot="10800000" flipH="1">
            <a:off x="6484068" y="2780696"/>
            <a:ext cx="242700" cy="2601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1" name="Google Shape;821;p70"/>
          <p:cNvCxnSpPr/>
          <p:nvPr/>
        </p:nvCxnSpPr>
        <p:spPr>
          <a:xfrm flipH="1">
            <a:off x="908932" y="3176248"/>
            <a:ext cx="1388700" cy="690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2" name="Google Shape;822;p70"/>
          <p:cNvCxnSpPr/>
          <p:nvPr/>
        </p:nvCxnSpPr>
        <p:spPr>
          <a:xfrm>
            <a:off x="6743546" y="2314184"/>
            <a:ext cx="558300" cy="3795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3" name="Google Shape;823;p70"/>
          <p:cNvCxnSpPr/>
          <p:nvPr/>
        </p:nvCxnSpPr>
        <p:spPr>
          <a:xfrm rot="10800000" flipH="1">
            <a:off x="6729923" y="2224632"/>
            <a:ext cx="730200" cy="918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4" name="Google Shape;824;p70"/>
          <p:cNvCxnSpPr/>
          <p:nvPr/>
        </p:nvCxnSpPr>
        <p:spPr>
          <a:xfrm>
            <a:off x="5373608" y="2080396"/>
            <a:ext cx="1930500" cy="6183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5" name="Google Shape;825;p70"/>
          <p:cNvCxnSpPr/>
          <p:nvPr/>
        </p:nvCxnSpPr>
        <p:spPr>
          <a:xfrm rot="10800000" flipH="1">
            <a:off x="5382256" y="2780868"/>
            <a:ext cx="1348500" cy="1596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6" name="Google Shape;826;p70"/>
          <p:cNvCxnSpPr/>
          <p:nvPr/>
        </p:nvCxnSpPr>
        <p:spPr>
          <a:xfrm rot="10800000" flipH="1">
            <a:off x="6732911" y="2711248"/>
            <a:ext cx="573000" cy="627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7" name="Google Shape;827;p70"/>
          <p:cNvCxnSpPr/>
          <p:nvPr/>
        </p:nvCxnSpPr>
        <p:spPr>
          <a:xfrm>
            <a:off x="5371303" y="2080830"/>
            <a:ext cx="2087700" cy="1305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8" name="Google Shape;828;p70"/>
          <p:cNvCxnSpPr/>
          <p:nvPr/>
        </p:nvCxnSpPr>
        <p:spPr>
          <a:xfrm>
            <a:off x="5371713" y="2940501"/>
            <a:ext cx="1592700" cy="3381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29" name="Google Shape;829;p70"/>
          <p:cNvCxnSpPr/>
          <p:nvPr/>
        </p:nvCxnSpPr>
        <p:spPr>
          <a:xfrm>
            <a:off x="5167374" y="2486376"/>
            <a:ext cx="1560600" cy="2808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30" name="Google Shape;830;p70"/>
          <p:cNvCxnSpPr/>
          <p:nvPr/>
        </p:nvCxnSpPr>
        <p:spPr>
          <a:xfrm rot="10800000">
            <a:off x="7472168" y="3520265"/>
            <a:ext cx="684000" cy="906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31" name="Google Shape;831;p70"/>
          <p:cNvCxnSpPr/>
          <p:nvPr/>
        </p:nvCxnSpPr>
        <p:spPr>
          <a:xfrm rot="10800000" flipH="1">
            <a:off x="1008659" y="2900758"/>
            <a:ext cx="814200" cy="3297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32" name="Google Shape;832;p70"/>
          <p:cNvSpPr txBox="1"/>
          <p:nvPr/>
        </p:nvSpPr>
        <p:spPr>
          <a:xfrm>
            <a:off x="3500388" y="1740323"/>
            <a:ext cx="21432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9EF"/>
              </a:buClr>
              <a:buSzPts val="1100"/>
              <a:buFont typeface="Open Sans"/>
              <a:buNone/>
            </a:pPr>
            <a:r>
              <a:rPr lang="en" sz="1100" i="0" u="none" strike="noStrike" cap="none">
                <a:latin typeface="Inter"/>
                <a:ea typeface="Inter"/>
                <a:cs typeface="Inter"/>
                <a:sym typeface="Inter"/>
              </a:rPr>
              <a:t>DB Server 2</a:t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3" name="Google Shape;833;p70"/>
          <p:cNvSpPr txBox="1"/>
          <p:nvPr/>
        </p:nvSpPr>
        <p:spPr>
          <a:xfrm>
            <a:off x="6286450" y="1740323"/>
            <a:ext cx="21432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9EF"/>
              </a:buClr>
              <a:buSzPts val="1100"/>
              <a:buFont typeface="Open Sans"/>
              <a:buNone/>
            </a:pPr>
            <a:r>
              <a:rPr lang="en" sz="1100" i="0" u="none" strike="noStrike" cap="none">
                <a:latin typeface="Inter"/>
                <a:ea typeface="Inter"/>
                <a:cs typeface="Inter"/>
                <a:sym typeface="Inter"/>
              </a:rPr>
              <a:t>DB Server n</a:t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4" name="Google Shape;834;p70"/>
          <p:cNvSpPr/>
          <p:nvPr/>
        </p:nvSpPr>
        <p:spPr>
          <a:xfrm>
            <a:off x="857712" y="3161785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35" name="Google Shape;835;p70"/>
          <p:cNvCxnSpPr/>
          <p:nvPr/>
        </p:nvCxnSpPr>
        <p:spPr>
          <a:xfrm>
            <a:off x="4681446" y="2238766"/>
            <a:ext cx="484500" cy="2592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36" name="Google Shape;836;p70"/>
          <p:cNvSpPr/>
          <p:nvPr/>
        </p:nvSpPr>
        <p:spPr>
          <a:xfrm>
            <a:off x="4922787" y="2919085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7" name="Google Shape;837;p70"/>
          <p:cNvSpPr/>
          <p:nvPr/>
        </p:nvSpPr>
        <p:spPr>
          <a:xfrm>
            <a:off x="4557663" y="2111231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8" name="Google Shape;838;p70"/>
          <p:cNvSpPr/>
          <p:nvPr/>
        </p:nvSpPr>
        <p:spPr>
          <a:xfrm>
            <a:off x="5045249" y="2368406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70"/>
          <p:cNvSpPr/>
          <p:nvPr/>
        </p:nvSpPr>
        <p:spPr>
          <a:xfrm>
            <a:off x="5251623" y="1952261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0" name="Google Shape;840;p70"/>
          <p:cNvSpPr/>
          <p:nvPr/>
        </p:nvSpPr>
        <p:spPr>
          <a:xfrm>
            <a:off x="5261945" y="2811969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1" name="Google Shape;841;p70"/>
          <p:cNvCxnSpPr/>
          <p:nvPr/>
        </p:nvCxnSpPr>
        <p:spPr>
          <a:xfrm>
            <a:off x="6970575" y="3279914"/>
            <a:ext cx="493800" cy="2334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42" name="Google Shape;842;p70"/>
          <p:cNvCxnSpPr/>
          <p:nvPr/>
        </p:nvCxnSpPr>
        <p:spPr>
          <a:xfrm rot="10800000" flipH="1">
            <a:off x="7310317" y="2478429"/>
            <a:ext cx="643500" cy="2394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43" name="Google Shape;843;p70"/>
          <p:cNvCxnSpPr/>
          <p:nvPr/>
        </p:nvCxnSpPr>
        <p:spPr>
          <a:xfrm>
            <a:off x="7474955" y="2224473"/>
            <a:ext cx="471600" cy="2451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44" name="Google Shape;844;p70"/>
          <p:cNvCxnSpPr/>
          <p:nvPr/>
        </p:nvCxnSpPr>
        <p:spPr>
          <a:xfrm rot="10800000" flipH="1">
            <a:off x="7471100" y="3037540"/>
            <a:ext cx="354000" cy="467700"/>
          </a:xfrm>
          <a:prstGeom prst="straightConnector1">
            <a:avLst/>
          </a:prstGeom>
          <a:noFill/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45" name="Google Shape;845;p70"/>
          <p:cNvSpPr/>
          <p:nvPr/>
        </p:nvSpPr>
        <p:spPr>
          <a:xfrm>
            <a:off x="7709532" y="2909560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6" name="Google Shape;846;p70"/>
          <p:cNvSpPr/>
          <p:nvPr/>
        </p:nvSpPr>
        <p:spPr>
          <a:xfrm>
            <a:off x="7344407" y="2101706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7" name="Google Shape;847;p70"/>
          <p:cNvSpPr/>
          <p:nvPr/>
        </p:nvSpPr>
        <p:spPr>
          <a:xfrm>
            <a:off x="7831993" y="2358881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70"/>
          <p:cNvSpPr/>
          <p:nvPr/>
        </p:nvSpPr>
        <p:spPr>
          <a:xfrm>
            <a:off x="7344407" y="3391439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9" name="Google Shape;849;p70"/>
          <p:cNvSpPr/>
          <p:nvPr/>
        </p:nvSpPr>
        <p:spPr>
          <a:xfrm>
            <a:off x="7186302" y="2582751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0" name="Google Shape;850;p70"/>
          <p:cNvSpPr/>
          <p:nvPr/>
        </p:nvSpPr>
        <p:spPr>
          <a:xfrm>
            <a:off x="6610527" y="2652385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1" name="Google Shape;851;p70"/>
          <p:cNvSpPr/>
          <p:nvPr/>
        </p:nvSpPr>
        <p:spPr>
          <a:xfrm>
            <a:off x="6847359" y="3152280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70"/>
          <p:cNvSpPr/>
          <p:nvPr/>
        </p:nvSpPr>
        <p:spPr>
          <a:xfrm>
            <a:off x="1707225" y="2772740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3" name="Google Shape;853;p70"/>
          <p:cNvSpPr/>
          <p:nvPr/>
        </p:nvSpPr>
        <p:spPr>
          <a:xfrm>
            <a:off x="2179049" y="3047672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4" name="Google Shape;854;p70"/>
          <p:cNvCxnSpPr/>
          <p:nvPr/>
        </p:nvCxnSpPr>
        <p:spPr>
          <a:xfrm rot="10800000" flipH="1">
            <a:off x="3702636" y="2377592"/>
            <a:ext cx="324000" cy="228900"/>
          </a:xfrm>
          <a:prstGeom prst="straightConnector1">
            <a:avLst/>
          </a:prstGeom>
          <a:noFill/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55" name="Google Shape;855;p70"/>
          <p:cNvSpPr/>
          <p:nvPr/>
        </p:nvSpPr>
        <p:spPr>
          <a:xfrm>
            <a:off x="3909963" y="2258685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6" name="Google Shape;856;p70"/>
          <p:cNvCxnSpPr/>
          <p:nvPr/>
        </p:nvCxnSpPr>
        <p:spPr>
          <a:xfrm>
            <a:off x="3705721" y="2610127"/>
            <a:ext cx="428100" cy="183300"/>
          </a:xfrm>
          <a:prstGeom prst="straightConnector1">
            <a:avLst/>
          </a:prstGeom>
          <a:noFill/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57" name="Google Shape;857;p70"/>
          <p:cNvSpPr/>
          <p:nvPr/>
        </p:nvSpPr>
        <p:spPr>
          <a:xfrm>
            <a:off x="3576060" y="2485214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8" name="Google Shape;858;p70"/>
          <p:cNvSpPr/>
          <p:nvPr/>
        </p:nvSpPr>
        <p:spPr>
          <a:xfrm>
            <a:off x="3581350" y="2485250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9" name="Google Shape;859;p70"/>
          <p:cNvCxnSpPr/>
          <p:nvPr/>
        </p:nvCxnSpPr>
        <p:spPr>
          <a:xfrm flipH="1">
            <a:off x="3765436" y="2789616"/>
            <a:ext cx="380400" cy="380400"/>
          </a:xfrm>
          <a:prstGeom prst="straightConnector1">
            <a:avLst/>
          </a:prstGeom>
          <a:noFill/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60" name="Google Shape;860;p70"/>
          <p:cNvSpPr/>
          <p:nvPr/>
        </p:nvSpPr>
        <p:spPr>
          <a:xfrm>
            <a:off x="4004042" y="2663818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1" name="Google Shape;861;p70"/>
          <p:cNvCxnSpPr/>
          <p:nvPr/>
        </p:nvCxnSpPr>
        <p:spPr>
          <a:xfrm rot="10800000">
            <a:off x="3767553" y="3196258"/>
            <a:ext cx="384900" cy="239700"/>
          </a:xfrm>
          <a:prstGeom prst="straightConnector1">
            <a:avLst/>
          </a:prstGeom>
          <a:noFill/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62" name="Google Shape;862;p70"/>
          <p:cNvSpPr/>
          <p:nvPr/>
        </p:nvSpPr>
        <p:spPr>
          <a:xfrm>
            <a:off x="3652788" y="3069144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3" name="Google Shape;863;p70"/>
          <p:cNvCxnSpPr/>
          <p:nvPr/>
        </p:nvCxnSpPr>
        <p:spPr>
          <a:xfrm>
            <a:off x="4154224" y="3439181"/>
            <a:ext cx="526200" cy="72300"/>
          </a:xfrm>
          <a:prstGeom prst="straightConnector1">
            <a:avLst/>
          </a:prstGeom>
          <a:noFill/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64" name="Google Shape;864;p70"/>
          <p:cNvSpPr/>
          <p:nvPr/>
        </p:nvSpPr>
        <p:spPr>
          <a:xfrm>
            <a:off x="4033775" y="3327289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70"/>
          <p:cNvSpPr/>
          <p:nvPr/>
        </p:nvSpPr>
        <p:spPr>
          <a:xfrm>
            <a:off x="4033788" y="3318688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6" name="Google Shape;866;p70"/>
          <p:cNvCxnSpPr/>
          <p:nvPr/>
        </p:nvCxnSpPr>
        <p:spPr>
          <a:xfrm flipH="1">
            <a:off x="4650072" y="3450320"/>
            <a:ext cx="791400" cy="69900"/>
          </a:xfrm>
          <a:prstGeom prst="straightConnector1">
            <a:avLst/>
          </a:prstGeom>
          <a:noFill/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67" name="Google Shape;867;p70"/>
          <p:cNvSpPr/>
          <p:nvPr/>
        </p:nvSpPr>
        <p:spPr>
          <a:xfrm>
            <a:off x="4557663" y="3400964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8" name="Google Shape;868;p70"/>
          <p:cNvSpPr/>
          <p:nvPr/>
        </p:nvSpPr>
        <p:spPr>
          <a:xfrm>
            <a:off x="5328813" y="3328192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6FB3E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70"/>
          <p:cNvSpPr/>
          <p:nvPr/>
        </p:nvSpPr>
        <p:spPr>
          <a:xfrm>
            <a:off x="5324425" y="3328213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0" name="Google Shape;870;p70"/>
          <p:cNvSpPr/>
          <p:nvPr/>
        </p:nvSpPr>
        <p:spPr>
          <a:xfrm>
            <a:off x="1072212" y="2258685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70"/>
          <p:cNvSpPr/>
          <p:nvPr/>
        </p:nvSpPr>
        <p:spPr>
          <a:xfrm>
            <a:off x="2346975" y="2058660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DEE17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2" name="Google Shape;872;p70"/>
          <p:cNvSpPr/>
          <p:nvPr/>
        </p:nvSpPr>
        <p:spPr>
          <a:xfrm>
            <a:off x="6651223" y="2204336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3" name="Google Shape;873;p70"/>
          <p:cNvSpPr/>
          <p:nvPr/>
        </p:nvSpPr>
        <p:spPr>
          <a:xfrm>
            <a:off x="6382832" y="2919032"/>
            <a:ext cx="238200" cy="238200"/>
          </a:xfrm>
          <a:prstGeom prst="ellipse">
            <a:avLst/>
          </a:prstGeom>
          <a:solidFill>
            <a:srgbClr val="FCFCFC"/>
          </a:solidFill>
          <a:ln w="19050" cap="flat" cmpd="sng">
            <a:solidFill>
              <a:srgbClr val="FFC13A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endParaRPr sz="21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4" name="Google Shape;874;p70"/>
          <p:cNvSpPr/>
          <p:nvPr/>
        </p:nvSpPr>
        <p:spPr>
          <a:xfrm>
            <a:off x="1958113" y="1288975"/>
            <a:ext cx="2319000" cy="264300"/>
          </a:xfrm>
          <a:prstGeom prst="roundRect">
            <a:avLst>
              <a:gd name="adj" fmla="val 16667"/>
            </a:avLst>
          </a:prstGeom>
          <a:solidFill>
            <a:srgbClr val="A0B14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Coordinators</a:t>
            </a:r>
            <a:endParaRPr/>
          </a:p>
        </p:txBody>
      </p:sp>
      <p:sp>
        <p:nvSpPr>
          <p:cNvPr id="875" name="Google Shape;875;p70"/>
          <p:cNvSpPr/>
          <p:nvPr/>
        </p:nvSpPr>
        <p:spPr>
          <a:xfrm>
            <a:off x="4788163" y="1300413"/>
            <a:ext cx="2319000" cy="264300"/>
          </a:xfrm>
          <a:prstGeom prst="roundRect">
            <a:avLst>
              <a:gd name="adj" fmla="val 16667"/>
            </a:avLst>
          </a:prstGeom>
          <a:solidFill>
            <a:srgbClr val="A0B14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Coordinators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1"/>
          <p:cNvSpPr txBox="1"/>
          <p:nvPr/>
        </p:nvSpPr>
        <p:spPr>
          <a:xfrm>
            <a:off x="2559589" y="749788"/>
            <a:ext cx="402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ArangoDB, scaled.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81" name="Google Shape;881;p7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525" y="4057061"/>
            <a:ext cx="2038950" cy="36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3825" y="1327713"/>
            <a:ext cx="4076351" cy="21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71"/>
          <p:cNvPicPr preferRelativeResize="0"/>
          <p:nvPr/>
        </p:nvPicPr>
        <p:blipFill rotWithShape="1">
          <a:blip r:embed="rId6">
            <a:alphaModFix/>
          </a:blip>
          <a:srcRect t="35035" b="33863"/>
          <a:stretch/>
        </p:blipFill>
        <p:spPr>
          <a:xfrm>
            <a:off x="3292838" y="3545675"/>
            <a:ext cx="2558323" cy="3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2"/>
          <p:cNvSpPr txBox="1"/>
          <p:nvPr/>
        </p:nvSpPr>
        <p:spPr>
          <a:xfrm>
            <a:off x="1481500" y="2228100"/>
            <a:ext cx="26196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</a:rPr>
              <a:t>Machine Learning</a:t>
            </a:r>
            <a:endParaRPr sz="2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3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Challenges of Machine Learning</a:t>
            </a:r>
            <a:endParaRPr/>
          </a:p>
        </p:txBody>
      </p:sp>
      <p:sp>
        <p:nvSpPr>
          <p:cNvPr id="894" name="Google Shape;894;p73"/>
          <p:cNvSpPr txBox="1"/>
          <p:nvPr/>
        </p:nvSpPr>
        <p:spPr>
          <a:xfrm>
            <a:off x="493401" y="1330154"/>
            <a:ext cx="4372200" cy="23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A0B14E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Traditional ML</a:t>
            </a:r>
            <a:endParaRPr/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43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Independent and identically distributed data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A0B14E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Real connected world…</a:t>
            </a:r>
            <a:endParaRPr/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43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Homophily - Neighbours are similar</a:t>
            </a:r>
            <a:endParaRPr/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43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Structural Equivalent nodes</a:t>
            </a:r>
            <a:endParaRPr/>
          </a:p>
          <a:p>
            <a:pPr marL="2857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43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595959"/>
                </a:solidFill>
                <a:latin typeface="Inter"/>
                <a:ea typeface="Inter"/>
                <a:cs typeface="Inter"/>
                <a:sym typeface="Inter"/>
              </a:rPr>
              <a:t>Heterophily - Neighbours are different</a:t>
            </a:r>
            <a:endParaRPr sz="1300" b="0" i="0" u="none" strike="noStrike" cap="none">
              <a:solidFill>
                <a:srgbClr val="59595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5" name="Google Shape;895;p73"/>
          <p:cNvSpPr/>
          <p:nvPr/>
        </p:nvSpPr>
        <p:spPr>
          <a:xfrm>
            <a:off x="4816306" y="1560845"/>
            <a:ext cx="3587700" cy="2149500"/>
          </a:xfrm>
          <a:prstGeom prst="roundRect">
            <a:avLst>
              <a:gd name="adj" fmla="val 6741"/>
            </a:avLst>
          </a:prstGeom>
          <a:solidFill>
            <a:srgbClr val="F2F2F2"/>
          </a:solidFill>
          <a:ln w="19050" cap="flat" cmpd="sng">
            <a:solidFill>
              <a:srgbClr val="A0B1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6" name="Google Shape;89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639" y="1687808"/>
            <a:ext cx="2795467" cy="202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4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Challenges of Machine Learning</a:t>
            </a:r>
            <a:endParaRPr/>
          </a:p>
        </p:txBody>
      </p:sp>
      <p:pic>
        <p:nvPicPr>
          <p:cNvPr id="902" name="Google Shape;9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25" y="963587"/>
            <a:ext cx="7477351" cy="167888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03" name="Google Shape;903;p7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1602" y="2761848"/>
            <a:ext cx="2456078" cy="17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/>
        </p:nvSpPr>
        <p:spPr>
          <a:xfrm>
            <a:off x="1182176" y="1803575"/>
            <a:ext cx="13935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63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Graph &amp; ArangoDB 101</a:t>
            </a:r>
            <a:endParaRPr/>
          </a:p>
        </p:txBody>
      </p:sp>
      <p:sp>
        <p:nvSpPr>
          <p:cNvPr id="341" name="Google Shape;341;p48"/>
          <p:cNvSpPr txBox="1"/>
          <p:nvPr/>
        </p:nvSpPr>
        <p:spPr>
          <a:xfrm>
            <a:off x="3391158" y="1789338"/>
            <a:ext cx="13935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63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Graph + ML</a:t>
            </a:r>
            <a:endParaRPr/>
          </a:p>
        </p:txBody>
      </p:sp>
      <p:sp>
        <p:nvSpPr>
          <p:cNvPr id="342" name="Google Shape;342;p48"/>
          <p:cNvSpPr txBox="1"/>
          <p:nvPr/>
        </p:nvSpPr>
        <p:spPr>
          <a:xfrm>
            <a:off x="1197843" y="2525538"/>
            <a:ext cx="1461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63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Challenges in Graph</a:t>
            </a:r>
            <a:endParaRPr/>
          </a:p>
        </p:txBody>
      </p:sp>
      <p:sp>
        <p:nvSpPr>
          <p:cNvPr id="343" name="Google Shape;343;p48"/>
          <p:cNvSpPr txBox="1"/>
          <p:nvPr/>
        </p:nvSpPr>
        <p:spPr>
          <a:xfrm>
            <a:off x="3391150" y="2518050"/>
            <a:ext cx="16866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63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ArangoGraphML</a:t>
            </a:r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1238398" y="3351725"/>
            <a:ext cx="1167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63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Challenges in ML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820710" y="162432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endParaRPr sz="24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p48"/>
          <p:cNvSpPr txBox="1"/>
          <p:nvPr/>
        </p:nvSpPr>
        <p:spPr>
          <a:xfrm>
            <a:off x="820710" y="2378769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endParaRPr sz="24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48"/>
          <p:cNvSpPr txBox="1"/>
          <p:nvPr/>
        </p:nvSpPr>
        <p:spPr>
          <a:xfrm>
            <a:off x="820710" y="3190368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</a:t>
            </a:r>
            <a:endParaRPr sz="24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48"/>
          <p:cNvSpPr txBox="1"/>
          <p:nvPr/>
        </p:nvSpPr>
        <p:spPr>
          <a:xfrm>
            <a:off x="2963798" y="1624320"/>
            <a:ext cx="68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</a:t>
            </a:r>
            <a:endParaRPr sz="24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48"/>
          <p:cNvSpPr txBox="1"/>
          <p:nvPr/>
        </p:nvSpPr>
        <p:spPr>
          <a:xfrm>
            <a:off x="2963798" y="2371104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</a:t>
            </a:r>
            <a:endParaRPr sz="24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0" name="Google Shape;350;p48"/>
          <p:cNvCxnSpPr/>
          <p:nvPr/>
        </p:nvCxnSpPr>
        <p:spPr>
          <a:xfrm rot="10800000">
            <a:off x="946467" y="2233190"/>
            <a:ext cx="39306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53730"/>
              </a:srgbClr>
            </a:solidFill>
            <a:prstDash val="lgDash"/>
            <a:miter lim="800000"/>
            <a:headEnd type="none" w="sm" len="sm"/>
            <a:tailEnd type="none" w="sm" len="sm"/>
          </a:ln>
        </p:spPr>
      </p:cxnSp>
      <p:cxnSp>
        <p:nvCxnSpPr>
          <p:cNvPr id="351" name="Google Shape;351;p48"/>
          <p:cNvCxnSpPr/>
          <p:nvPr/>
        </p:nvCxnSpPr>
        <p:spPr>
          <a:xfrm rot="10800000">
            <a:off x="946467" y="3028225"/>
            <a:ext cx="39306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53730"/>
              </a:srgbClr>
            </a:solidFill>
            <a:prstDash val="lgDash"/>
            <a:miter lim="800000"/>
            <a:headEnd type="none" w="sm" len="sm"/>
            <a:tailEnd type="none" w="sm" len="sm"/>
          </a:ln>
        </p:spPr>
      </p:cxnSp>
      <p:cxnSp>
        <p:nvCxnSpPr>
          <p:cNvPr id="352" name="Google Shape;352;p48"/>
          <p:cNvCxnSpPr/>
          <p:nvPr/>
        </p:nvCxnSpPr>
        <p:spPr>
          <a:xfrm>
            <a:off x="2811775" y="1604750"/>
            <a:ext cx="0" cy="203550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53730"/>
              </a:srgbClr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353" name="Google Shape;353;p48"/>
          <p:cNvSpPr txBox="1"/>
          <p:nvPr/>
        </p:nvSpPr>
        <p:spPr>
          <a:xfrm>
            <a:off x="516037" y="389307"/>
            <a:ext cx="446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44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i="0" u="none" strike="noStrike" cap="none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Agenda</a:t>
            </a:r>
            <a:endParaRPr sz="2800" b="1" i="0" u="none" strike="noStrike" cap="none">
              <a:solidFill>
                <a:srgbClr val="55703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54" name="Google Shape;354;p48"/>
          <p:cNvSpPr txBox="1"/>
          <p:nvPr/>
        </p:nvSpPr>
        <p:spPr>
          <a:xfrm>
            <a:off x="7988768" y="4786908"/>
            <a:ext cx="514200" cy="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25" rIns="0" bIns="0" anchor="t" anchorCtr="0">
            <a:spAutoFit/>
          </a:bodyPr>
          <a:lstStyle/>
          <a:p>
            <a:pPr marL="7145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Page </a:t>
            </a:r>
            <a:fld id="{00000000-1234-1234-1234-123412341234}" type="slidenum">
              <a:rPr lang="en" sz="900" b="0" i="0" u="none" strike="noStrike" cap="none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</a:t>
            </a:fld>
            <a:endParaRPr sz="900" b="0" i="0" u="none" strike="noStrike" cap="none">
              <a:solidFill>
                <a:srgbClr val="F2F2F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5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Homophily vs Heterophily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09" name="Google Shape;9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0374"/>
            <a:ext cx="9143999" cy="2142752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75"/>
          <p:cNvSpPr txBox="1"/>
          <p:nvPr/>
        </p:nvSpPr>
        <p:spPr>
          <a:xfrm>
            <a:off x="372600" y="3964425"/>
            <a:ext cx="839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https://thegradient.pub/graph-neural-networks-beyond-message-passing-and-weisfeiler-lehman/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6"/>
          <p:cNvSpPr txBox="1"/>
          <p:nvPr/>
        </p:nvSpPr>
        <p:spPr>
          <a:xfrm>
            <a:off x="493400" y="382500"/>
            <a:ext cx="8580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100" b="1" i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Relational inductive biases, deep learning, and graph networks</a:t>
            </a:r>
            <a:endParaRPr sz="2100" b="1" i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16" name="Google Shape;916;p76"/>
          <p:cNvPicPr preferRelativeResize="0"/>
          <p:nvPr/>
        </p:nvPicPr>
        <p:blipFill rotWithShape="1">
          <a:blip r:embed="rId3">
            <a:alphaModFix/>
          </a:blip>
          <a:srcRect t="32345"/>
          <a:stretch/>
        </p:blipFill>
        <p:spPr>
          <a:xfrm>
            <a:off x="1595798" y="1088725"/>
            <a:ext cx="5952426" cy="14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18" y="2422887"/>
            <a:ext cx="8022394" cy="1666287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76"/>
          <p:cNvSpPr txBox="1"/>
          <p:nvPr/>
        </p:nvSpPr>
        <p:spPr>
          <a:xfrm>
            <a:off x="131575" y="4140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https://arxiv.org/abs/1806.01261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7"/>
          <p:cNvSpPr txBox="1"/>
          <p:nvPr/>
        </p:nvSpPr>
        <p:spPr>
          <a:xfrm>
            <a:off x="4945489" y="1380180"/>
            <a:ext cx="32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GraphML sees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7"/>
          <p:cNvSpPr txBox="1"/>
          <p:nvPr/>
        </p:nvSpPr>
        <p:spPr>
          <a:xfrm>
            <a:off x="1046999" y="1380180"/>
            <a:ext cx="320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traditional ML sees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7"/>
          <p:cNvSpPr/>
          <p:nvPr/>
        </p:nvSpPr>
        <p:spPr>
          <a:xfrm>
            <a:off x="4919987" y="2004532"/>
            <a:ext cx="1083600" cy="1793100"/>
          </a:xfrm>
          <a:prstGeom prst="roundRect">
            <a:avLst>
              <a:gd name="adj" fmla="val 16667"/>
            </a:avLst>
          </a:prstGeom>
          <a:solidFill>
            <a:srgbClr val="DDE072"/>
          </a:solidFill>
          <a:ln w="9525" cap="flat" cmpd="sng">
            <a:solidFill>
              <a:srgbClr val="263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263615"/>
                </a:solidFill>
                <a:latin typeface="Inter"/>
                <a:ea typeface="Inter"/>
                <a:cs typeface="Inter"/>
                <a:sym typeface="Inter"/>
              </a:rPr>
              <a:t>This user will probably churn because most of their friends have churned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6" name="Google Shape;926;p77"/>
          <p:cNvGraphicFramePr/>
          <p:nvPr/>
        </p:nvGraphicFramePr>
        <p:xfrm>
          <a:off x="941506" y="20045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{F6509E5E-6BB2-428D-889B-AD8FA74B62F2}</a:tableStyleId>
              </a:tblPr>
              <a:tblGrid>
                <a:gridCol w="106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Username</a:t>
                      </a:r>
                      <a:endParaRPr sz="7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John_Doe1990</a:t>
                      </a:r>
                      <a:endParaRPr sz="7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Age</a:t>
                      </a:r>
                      <a:endParaRPr sz="7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33</a:t>
                      </a:r>
                      <a:endParaRPr sz="7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Country</a:t>
                      </a:r>
                      <a:endParaRPr sz="7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USA</a:t>
                      </a:r>
                      <a:endParaRPr sz="7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Gender</a:t>
                      </a:r>
                      <a:endParaRPr sz="7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Male</a:t>
                      </a:r>
                      <a:endParaRPr sz="7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Total Posts</a:t>
                      </a:r>
                      <a:endParaRPr sz="7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730</a:t>
                      </a:r>
                      <a:endParaRPr sz="7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Total Friends</a:t>
                      </a:r>
                      <a:endParaRPr sz="7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25</a:t>
                      </a:r>
                      <a:endParaRPr sz="7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Year Joined</a:t>
                      </a:r>
                      <a:endParaRPr sz="7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2016</a:t>
                      </a:r>
                      <a:endParaRPr sz="7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Device</a:t>
                      </a:r>
                      <a:endParaRPr sz="7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iOS</a:t>
                      </a:r>
                      <a:endParaRPr sz="7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ID Verified</a:t>
                      </a:r>
                      <a:endParaRPr sz="7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Inter"/>
                        <a:buNone/>
                      </a:pPr>
                      <a:r>
                        <a:rPr lang="en" sz="7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True</a:t>
                      </a:r>
                      <a:endParaRPr sz="7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25" marR="45725" marT="45725" marB="45725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27" name="Google Shape;92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9073" y="2004532"/>
            <a:ext cx="2041800" cy="1783200"/>
          </a:xfrm>
          <a:prstGeom prst="roundRect">
            <a:avLst>
              <a:gd name="adj" fmla="val 10848"/>
            </a:avLst>
          </a:prstGeom>
          <a:noFill/>
          <a:ln w="9525" cap="flat" cmpd="sng">
            <a:solidFill>
              <a:srgbClr val="26361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8" name="Google Shape;928;p77"/>
          <p:cNvSpPr/>
          <p:nvPr/>
        </p:nvSpPr>
        <p:spPr>
          <a:xfrm>
            <a:off x="3216974" y="2004532"/>
            <a:ext cx="1083600" cy="1793100"/>
          </a:xfrm>
          <a:prstGeom prst="roundRect">
            <a:avLst>
              <a:gd name="adj" fmla="val 16667"/>
            </a:avLst>
          </a:prstGeom>
          <a:solidFill>
            <a:srgbClr val="DDE072"/>
          </a:solidFill>
          <a:ln w="9525" cap="flat" cmpd="sng">
            <a:solidFill>
              <a:srgbClr val="263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263615"/>
                </a:solidFill>
                <a:latin typeface="Inter"/>
                <a:ea typeface="Inter"/>
                <a:cs typeface="Inter"/>
                <a:sym typeface="Inter"/>
              </a:rPr>
              <a:t>This user won’t churn based on others I’ve seen of similar age, with a similar number of posts, that use 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77"/>
          <p:cNvSpPr txBox="1"/>
          <p:nvPr/>
        </p:nvSpPr>
        <p:spPr>
          <a:xfrm>
            <a:off x="743702" y="4102683"/>
            <a:ext cx="7656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datasets with relationships, Stanford research shows Graph Machine Learning can be 50% more accurate than traditional ML methods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77"/>
          <p:cNvSpPr txBox="1"/>
          <p:nvPr/>
        </p:nvSpPr>
        <p:spPr>
          <a:xfrm>
            <a:off x="564978" y="279775"/>
            <a:ext cx="587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GraphML </a:t>
            </a:r>
            <a:r>
              <a:rPr lang="en" sz="2400" b="1" i="0" u="none" strike="noStrike" cap="none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More Accurate Insights</a:t>
            </a:r>
            <a:endParaRPr sz="2400" b="1" i="0" u="none" strike="noStrike" cap="none">
              <a:solidFill>
                <a:srgbClr val="A0B1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1" name="Google Shape;931;p77"/>
          <p:cNvSpPr txBox="1"/>
          <p:nvPr/>
        </p:nvSpPr>
        <p:spPr>
          <a:xfrm>
            <a:off x="564969" y="677209"/>
            <a:ext cx="608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A0B14E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Take an example of a social network, with a model predicting potential churn: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8"/>
          <p:cNvSpPr txBox="1"/>
          <p:nvPr/>
        </p:nvSpPr>
        <p:spPr>
          <a:xfrm>
            <a:off x="516036" y="389307"/>
            <a:ext cx="593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4464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GraphML Capabilities</a:t>
            </a:r>
            <a:endParaRPr sz="2800" b="1" i="0" u="none" strike="noStrike" cap="none">
              <a:solidFill>
                <a:srgbClr val="55703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37" name="Google Shape;937;p78"/>
          <p:cNvSpPr txBox="1"/>
          <p:nvPr/>
        </p:nvSpPr>
        <p:spPr>
          <a:xfrm>
            <a:off x="1994987" y="1275691"/>
            <a:ext cx="263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Find</a:t>
            </a:r>
            <a:r>
              <a:rPr lang="en" sz="1100" b="0" i="0" u="none" strike="noStrike" cap="none">
                <a:solidFill>
                  <a:srgbClr val="7F7F7F"/>
                </a:solidFill>
                <a:latin typeface="Inter Medium"/>
                <a:ea typeface="Inter Medium"/>
                <a:cs typeface="Inter Medium"/>
                <a:sym typeface="Inter Medium"/>
              </a:rPr>
              <a:t> similar nodes, edges, graphs</a:t>
            </a:r>
            <a:endParaRPr sz="1200" b="0" i="0" u="none" strike="noStrike" cap="none">
              <a:solidFill>
                <a:srgbClr val="7F7F7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38" name="Google Shape;938;p78"/>
          <p:cNvSpPr txBox="1"/>
          <p:nvPr/>
        </p:nvSpPr>
        <p:spPr>
          <a:xfrm>
            <a:off x="616949" y="1716751"/>
            <a:ext cx="1315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557037"/>
                </a:solidFill>
                <a:latin typeface="Inter Medium"/>
                <a:ea typeface="Inter Medium"/>
                <a:cs typeface="Inter Medium"/>
                <a:sym typeface="Inter Medium"/>
              </a:rPr>
              <a:t>Similarity Search</a:t>
            </a:r>
            <a:endParaRPr/>
          </a:p>
        </p:txBody>
      </p:sp>
      <p:sp>
        <p:nvSpPr>
          <p:cNvPr id="939" name="Google Shape;939;p78"/>
          <p:cNvSpPr txBox="1"/>
          <p:nvPr/>
        </p:nvSpPr>
        <p:spPr>
          <a:xfrm>
            <a:off x="6015183" y="1275691"/>
            <a:ext cx="257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Group</a:t>
            </a:r>
            <a:r>
              <a:rPr lang="en" sz="1100" b="0" i="0" u="none" strike="noStrike" cap="none">
                <a:solidFill>
                  <a:srgbClr val="7F7F7F"/>
                </a:solidFill>
                <a:latin typeface="Inter Medium"/>
                <a:ea typeface="Inter Medium"/>
                <a:cs typeface="Inter Medium"/>
                <a:sym typeface="Inter Medium"/>
              </a:rPr>
              <a:t> nodes, edges, graphs</a:t>
            </a:r>
            <a:endParaRPr sz="1200" b="0" i="0" u="none" strike="noStrike" cap="none">
              <a:solidFill>
                <a:srgbClr val="7F7F7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0" name="Google Shape;940;p78"/>
          <p:cNvSpPr txBox="1"/>
          <p:nvPr/>
        </p:nvSpPr>
        <p:spPr>
          <a:xfrm>
            <a:off x="4953817" y="1716751"/>
            <a:ext cx="682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557037"/>
                </a:solidFill>
                <a:latin typeface="Inter Medium"/>
                <a:ea typeface="Inter Medium"/>
                <a:cs typeface="Inter Medium"/>
                <a:sym typeface="Inter Medium"/>
              </a:rPr>
              <a:t>Cluster</a:t>
            </a:r>
            <a:endParaRPr sz="1050" b="1" i="0" u="none" strike="noStrike" cap="none">
              <a:solidFill>
                <a:srgbClr val="55703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1" name="Google Shape;941;p78"/>
          <p:cNvSpPr txBox="1"/>
          <p:nvPr/>
        </p:nvSpPr>
        <p:spPr>
          <a:xfrm>
            <a:off x="1994987" y="2355153"/>
            <a:ext cx="257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Predict</a:t>
            </a:r>
            <a:r>
              <a:rPr lang="en" sz="1100" b="0" i="0" u="none" strike="noStrike" cap="none">
                <a:solidFill>
                  <a:srgbClr val="7F7F7F"/>
                </a:solidFill>
                <a:latin typeface="Inter Medium"/>
                <a:ea typeface="Inter Medium"/>
                <a:cs typeface="Inter Medium"/>
                <a:sym typeface="Inter Medium"/>
              </a:rPr>
              <a:t> properties &amp; edges</a:t>
            </a:r>
            <a:endParaRPr sz="1200" b="0" i="0" u="none" strike="noStrike" cap="none">
              <a:solidFill>
                <a:srgbClr val="7F7F7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2" name="Google Shape;942;p78"/>
          <p:cNvSpPr txBox="1"/>
          <p:nvPr/>
        </p:nvSpPr>
        <p:spPr>
          <a:xfrm>
            <a:off x="741009" y="2796213"/>
            <a:ext cx="106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557037"/>
                </a:solidFill>
                <a:latin typeface="Inter Medium"/>
                <a:ea typeface="Inter Medium"/>
                <a:cs typeface="Inter Medium"/>
                <a:sym typeface="Inter Medium"/>
              </a:rPr>
              <a:t>Impute Data</a:t>
            </a:r>
            <a:endParaRPr/>
          </a:p>
        </p:txBody>
      </p:sp>
      <p:sp>
        <p:nvSpPr>
          <p:cNvPr id="943" name="Google Shape;943;p78"/>
          <p:cNvSpPr txBox="1"/>
          <p:nvPr/>
        </p:nvSpPr>
        <p:spPr>
          <a:xfrm>
            <a:off x="6015183" y="2355153"/>
            <a:ext cx="302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Detect</a:t>
            </a:r>
            <a:r>
              <a:rPr lang="en" sz="1100" b="0" i="0" u="none" strike="noStrike" cap="none">
                <a:solidFill>
                  <a:srgbClr val="7F7F7F"/>
                </a:solidFill>
                <a:latin typeface="Inter Medium"/>
                <a:ea typeface="Inter Medium"/>
                <a:cs typeface="Inter Medium"/>
                <a:sym typeface="Inter Medium"/>
              </a:rPr>
              <a:t> unusual nodes, edges, graphs</a:t>
            </a:r>
            <a:endParaRPr sz="1200" b="0" i="0" u="none" strike="noStrike" cap="none">
              <a:solidFill>
                <a:srgbClr val="7F7F7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4" name="Google Shape;944;p78"/>
          <p:cNvSpPr txBox="1"/>
          <p:nvPr/>
        </p:nvSpPr>
        <p:spPr>
          <a:xfrm>
            <a:off x="4790223" y="2796213"/>
            <a:ext cx="1009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557037"/>
                </a:solidFill>
                <a:latin typeface="Inter Medium"/>
                <a:ea typeface="Inter Medium"/>
                <a:cs typeface="Inter Medium"/>
                <a:sym typeface="Inter Medium"/>
              </a:rPr>
              <a:t>Anomaly</a:t>
            </a:r>
            <a:endParaRPr sz="1050" b="1" i="0" u="none" strike="noStrike" cap="none">
              <a:solidFill>
                <a:srgbClr val="55703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5" name="Google Shape;945;p78"/>
          <p:cNvSpPr txBox="1"/>
          <p:nvPr/>
        </p:nvSpPr>
        <p:spPr>
          <a:xfrm>
            <a:off x="1994987" y="3643106"/>
            <a:ext cx="25770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Classify</a:t>
            </a:r>
            <a:r>
              <a:rPr lang="en" sz="1100" b="0" i="0" u="none" strike="noStrike" cap="none">
                <a:solidFill>
                  <a:srgbClr val="7F7F7F"/>
                </a:solidFill>
                <a:latin typeface="Inter Medium"/>
                <a:ea typeface="Inter Medium"/>
                <a:cs typeface="Inter Medium"/>
                <a:sym typeface="Inter Medium"/>
              </a:rPr>
              <a:t> nodes, edges, graphs</a:t>
            </a:r>
            <a:endParaRPr sz="1200" b="0" i="0" u="none" strike="noStrike" cap="none">
              <a:solidFill>
                <a:srgbClr val="7F7F7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6" name="Google Shape;946;p78"/>
          <p:cNvSpPr txBox="1"/>
          <p:nvPr/>
        </p:nvSpPr>
        <p:spPr>
          <a:xfrm>
            <a:off x="741009" y="4084166"/>
            <a:ext cx="106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557037"/>
                </a:solidFill>
                <a:latin typeface="Inter Medium"/>
                <a:ea typeface="Inter Medium"/>
                <a:cs typeface="Inter Medium"/>
                <a:sym typeface="Inter Medium"/>
              </a:rPr>
              <a:t>Classification</a:t>
            </a:r>
            <a:endParaRPr sz="1050" b="1" i="0" u="none" strike="noStrike" cap="none">
              <a:solidFill>
                <a:srgbClr val="557037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7" name="Google Shape;947;p78"/>
          <p:cNvSpPr txBox="1"/>
          <p:nvPr/>
        </p:nvSpPr>
        <p:spPr>
          <a:xfrm>
            <a:off x="6015183" y="3643106"/>
            <a:ext cx="289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Downstream</a:t>
            </a:r>
            <a:r>
              <a:rPr lang="en" sz="1100" b="0" i="0" u="none" strike="noStrike" cap="none">
                <a:solidFill>
                  <a:srgbClr val="7F7F7F"/>
                </a:solidFill>
                <a:latin typeface="Inter Medium"/>
                <a:ea typeface="Inter Medium"/>
                <a:cs typeface="Inter Medium"/>
                <a:sym typeface="Inter Medium"/>
              </a:rPr>
              <a:t> Conventional ML</a:t>
            </a:r>
            <a:endParaRPr sz="1200" b="0" i="0" u="none" strike="noStrike" cap="none">
              <a:solidFill>
                <a:srgbClr val="7F7F7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48" name="Google Shape;948;p78"/>
          <p:cNvSpPr txBox="1"/>
          <p:nvPr/>
        </p:nvSpPr>
        <p:spPr>
          <a:xfrm>
            <a:off x="4790223" y="4084166"/>
            <a:ext cx="1009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7037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557037"/>
                </a:solidFill>
                <a:latin typeface="Inter Medium"/>
                <a:ea typeface="Inter Medium"/>
                <a:cs typeface="Inter Medium"/>
                <a:sym typeface="Inter Medium"/>
              </a:rPr>
              <a:t>ML Pipeline</a:t>
            </a:r>
            <a:endParaRPr/>
          </a:p>
        </p:txBody>
      </p:sp>
      <p:cxnSp>
        <p:nvCxnSpPr>
          <p:cNvPr id="949" name="Google Shape;949;p78"/>
          <p:cNvCxnSpPr/>
          <p:nvPr/>
        </p:nvCxnSpPr>
        <p:spPr>
          <a:xfrm>
            <a:off x="1031875" y="2295525"/>
            <a:ext cx="380400" cy="34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0" name="Google Shape;950;p78"/>
          <p:cNvSpPr/>
          <p:nvPr/>
        </p:nvSpPr>
        <p:spPr>
          <a:xfrm>
            <a:off x="7810500" y="2795811"/>
            <a:ext cx="1230000" cy="333000"/>
          </a:xfrm>
          <a:prstGeom prst="roundRect">
            <a:avLst>
              <a:gd name="adj" fmla="val 16667"/>
            </a:avLst>
          </a:prstGeom>
          <a:solidFill>
            <a:srgbClr val="DDE072"/>
          </a:solidFill>
          <a:ln w="1905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Unsupervised</a:t>
            </a:r>
            <a:endParaRPr/>
          </a:p>
        </p:txBody>
      </p:sp>
      <p:sp>
        <p:nvSpPr>
          <p:cNvPr id="951" name="Google Shape;951;p78"/>
          <p:cNvSpPr/>
          <p:nvPr/>
        </p:nvSpPr>
        <p:spPr>
          <a:xfrm>
            <a:off x="7810500" y="3328394"/>
            <a:ext cx="1230000" cy="333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5570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Supervised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 ML &amp; Embeddings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5013925" y="2268339"/>
            <a:ext cx="448500" cy="4416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79"/>
          <p:cNvSpPr txBox="1"/>
          <p:nvPr/>
        </p:nvSpPr>
        <p:spPr>
          <a:xfrm>
            <a:off x="4555038" y="3451675"/>
            <a:ext cx="271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Graph Embedding </a:t>
            </a:r>
            <a:endParaRPr sz="14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Visualization</a:t>
            </a:r>
            <a:endParaRPr sz="14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9" name="Google Shape;959;p79"/>
          <p:cNvSpPr/>
          <p:nvPr/>
        </p:nvSpPr>
        <p:spPr>
          <a:xfrm>
            <a:off x="4690213" y="2976350"/>
            <a:ext cx="376200" cy="3540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0" name="Google Shape;960;p79"/>
          <p:cNvPicPr preferRelativeResize="0"/>
          <p:nvPr/>
        </p:nvPicPr>
        <p:blipFill rotWithShape="1">
          <a:blip r:embed="rId3">
            <a:alphaModFix/>
          </a:blip>
          <a:srcRect l="25272"/>
          <a:stretch/>
        </p:blipFill>
        <p:spPr>
          <a:xfrm>
            <a:off x="463800" y="1628600"/>
            <a:ext cx="2313713" cy="1693887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79"/>
          <p:cNvSpPr txBox="1"/>
          <p:nvPr/>
        </p:nvSpPr>
        <p:spPr>
          <a:xfrm>
            <a:off x="642863" y="3451675"/>
            <a:ext cx="210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Knowledge Graph </a:t>
            </a:r>
            <a:endParaRPr sz="14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62" name="Google Shape;962;p79"/>
          <p:cNvCxnSpPr/>
          <p:nvPr/>
        </p:nvCxnSpPr>
        <p:spPr>
          <a:xfrm rot="10800000">
            <a:off x="4555029" y="1542691"/>
            <a:ext cx="0" cy="1854000"/>
          </a:xfrm>
          <a:prstGeom prst="straightConnector1">
            <a:avLst/>
          </a:prstGeom>
          <a:noFill/>
          <a:ln w="9525" cap="flat" cmpd="sng">
            <a:solidFill>
              <a:srgbClr val="31501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3" name="Google Shape;963;p79"/>
          <p:cNvCxnSpPr/>
          <p:nvPr/>
        </p:nvCxnSpPr>
        <p:spPr>
          <a:xfrm>
            <a:off x="4555029" y="3396691"/>
            <a:ext cx="2712900" cy="6900"/>
          </a:xfrm>
          <a:prstGeom prst="straightConnector1">
            <a:avLst/>
          </a:prstGeom>
          <a:noFill/>
          <a:ln w="9525" cap="flat" cmpd="sng">
            <a:solidFill>
              <a:srgbClr val="31501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4" name="Google Shape;964;p79"/>
          <p:cNvSpPr/>
          <p:nvPr/>
        </p:nvSpPr>
        <p:spPr>
          <a:xfrm>
            <a:off x="4860116" y="2945718"/>
            <a:ext cx="52800" cy="46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79"/>
          <p:cNvSpPr/>
          <p:nvPr/>
        </p:nvSpPr>
        <p:spPr>
          <a:xfrm>
            <a:off x="5787943" y="188888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9"/>
          <p:cNvSpPr/>
          <p:nvPr/>
        </p:nvSpPr>
        <p:spPr>
          <a:xfrm>
            <a:off x="4824297" y="3098858"/>
            <a:ext cx="52800" cy="46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79"/>
          <p:cNvSpPr/>
          <p:nvPr/>
        </p:nvSpPr>
        <p:spPr>
          <a:xfrm>
            <a:off x="4842732" y="3301829"/>
            <a:ext cx="52800" cy="46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9"/>
          <p:cNvSpPr/>
          <p:nvPr/>
        </p:nvSpPr>
        <p:spPr>
          <a:xfrm>
            <a:off x="4974093" y="3087282"/>
            <a:ext cx="52800" cy="46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79"/>
          <p:cNvSpPr/>
          <p:nvPr/>
        </p:nvSpPr>
        <p:spPr>
          <a:xfrm>
            <a:off x="4789787" y="3182341"/>
            <a:ext cx="52800" cy="46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79"/>
          <p:cNvSpPr/>
          <p:nvPr/>
        </p:nvSpPr>
        <p:spPr>
          <a:xfrm>
            <a:off x="4921147" y="3015158"/>
            <a:ext cx="52800" cy="46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79"/>
          <p:cNvSpPr/>
          <p:nvPr/>
        </p:nvSpPr>
        <p:spPr>
          <a:xfrm>
            <a:off x="4895678" y="3182341"/>
            <a:ext cx="52800" cy="46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79"/>
          <p:cNvSpPr/>
          <p:nvPr/>
        </p:nvSpPr>
        <p:spPr>
          <a:xfrm>
            <a:off x="5754862" y="200260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79"/>
          <p:cNvSpPr/>
          <p:nvPr/>
        </p:nvSpPr>
        <p:spPr>
          <a:xfrm>
            <a:off x="5821024" y="1755148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9"/>
          <p:cNvSpPr/>
          <p:nvPr/>
        </p:nvSpPr>
        <p:spPr>
          <a:xfrm>
            <a:off x="5922872" y="185276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79"/>
          <p:cNvSpPr/>
          <p:nvPr/>
        </p:nvSpPr>
        <p:spPr>
          <a:xfrm>
            <a:off x="6024721" y="1950373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9"/>
          <p:cNvSpPr/>
          <p:nvPr/>
        </p:nvSpPr>
        <p:spPr>
          <a:xfrm>
            <a:off x="6126570" y="204798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79"/>
          <p:cNvSpPr/>
          <p:nvPr/>
        </p:nvSpPr>
        <p:spPr>
          <a:xfrm>
            <a:off x="6195338" y="2279334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79"/>
          <p:cNvSpPr/>
          <p:nvPr/>
        </p:nvSpPr>
        <p:spPr>
          <a:xfrm>
            <a:off x="5889792" y="1986497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79"/>
          <p:cNvSpPr/>
          <p:nvPr/>
        </p:nvSpPr>
        <p:spPr>
          <a:xfrm>
            <a:off x="5821024" y="1755148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79"/>
          <p:cNvSpPr/>
          <p:nvPr/>
        </p:nvSpPr>
        <p:spPr>
          <a:xfrm>
            <a:off x="5922872" y="185276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9"/>
          <p:cNvSpPr/>
          <p:nvPr/>
        </p:nvSpPr>
        <p:spPr>
          <a:xfrm>
            <a:off x="6024721" y="1950373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79"/>
          <p:cNvSpPr/>
          <p:nvPr/>
        </p:nvSpPr>
        <p:spPr>
          <a:xfrm>
            <a:off x="6126570" y="204798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9"/>
          <p:cNvSpPr/>
          <p:nvPr/>
        </p:nvSpPr>
        <p:spPr>
          <a:xfrm>
            <a:off x="5991641" y="2084109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9"/>
          <p:cNvSpPr/>
          <p:nvPr/>
        </p:nvSpPr>
        <p:spPr>
          <a:xfrm>
            <a:off x="6093489" y="218172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79"/>
          <p:cNvSpPr/>
          <p:nvPr/>
        </p:nvSpPr>
        <p:spPr>
          <a:xfrm>
            <a:off x="5856711" y="2100218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79"/>
          <p:cNvSpPr/>
          <p:nvPr/>
        </p:nvSpPr>
        <p:spPr>
          <a:xfrm>
            <a:off x="5958560" y="2197830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79"/>
          <p:cNvSpPr/>
          <p:nvPr/>
        </p:nvSpPr>
        <p:spPr>
          <a:xfrm>
            <a:off x="6060409" y="2295442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79"/>
          <p:cNvSpPr/>
          <p:nvPr/>
        </p:nvSpPr>
        <p:spPr>
          <a:xfrm>
            <a:off x="5721781" y="2116326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79"/>
          <p:cNvSpPr/>
          <p:nvPr/>
        </p:nvSpPr>
        <p:spPr>
          <a:xfrm>
            <a:off x="5823630" y="2213938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79"/>
          <p:cNvSpPr/>
          <p:nvPr/>
        </p:nvSpPr>
        <p:spPr>
          <a:xfrm>
            <a:off x="5925479" y="231155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79"/>
          <p:cNvSpPr/>
          <p:nvPr/>
        </p:nvSpPr>
        <p:spPr>
          <a:xfrm>
            <a:off x="5684740" y="2222233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79"/>
          <p:cNvSpPr/>
          <p:nvPr/>
        </p:nvSpPr>
        <p:spPr>
          <a:xfrm>
            <a:off x="5786589" y="231984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79"/>
          <p:cNvSpPr/>
          <p:nvPr/>
        </p:nvSpPr>
        <p:spPr>
          <a:xfrm>
            <a:off x="5684740" y="231984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79"/>
          <p:cNvSpPr/>
          <p:nvPr/>
        </p:nvSpPr>
        <p:spPr>
          <a:xfrm>
            <a:off x="5271019" y="2299536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79"/>
          <p:cNvSpPr/>
          <p:nvPr/>
        </p:nvSpPr>
        <p:spPr>
          <a:xfrm>
            <a:off x="5187350" y="2310111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79"/>
          <p:cNvSpPr/>
          <p:nvPr/>
        </p:nvSpPr>
        <p:spPr>
          <a:xfrm>
            <a:off x="5250506" y="2374192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79"/>
          <p:cNvSpPr/>
          <p:nvPr/>
        </p:nvSpPr>
        <p:spPr>
          <a:xfrm>
            <a:off x="5164381" y="2379637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79"/>
          <p:cNvSpPr/>
          <p:nvPr/>
        </p:nvSpPr>
        <p:spPr>
          <a:xfrm>
            <a:off x="5227537" y="2443718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79"/>
          <p:cNvSpPr/>
          <p:nvPr/>
        </p:nvSpPr>
        <p:spPr>
          <a:xfrm>
            <a:off x="5164381" y="2443718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79"/>
          <p:cNvSpPr/>
          <p:nvPr/>
        </p:nvSpPr>
        <p:spPr>
          <a:xfrm>
            <a:off x="5302597" y="2491778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79"/>
          <p:cNvSpPr/>
          <p:nvPr/>
        </p:nvSpPr>
        <p:spPr>
          <a:xfrm>
            <a:off x="5218928" y="2502353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79"/>
          <p:cNvSpPr/>
          <p:nvPr/>
        </p:nvSpPr>
        <p:spPr>
          <a:xfrm>
            <a:off x="5282084" y="2566434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79"/>
          <p:cNvSpPr/>
          <p:nvPr/>
        </p:nvSpPr>
        <p:spPr>
          <a:xfrm>
            <a:off x="5195959" y="2571879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79"/>
          <p:cNvSpPr/>
          <p:nvPr/>
        </p:nvSpPr>
        <p:spPr>
          <a:xfrm>
            <a:off x="5259115" y="2635960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79"/>
          <p:cNvSpPr/>
          <p:nvPr/>
        </p:nvSpPr>
        <p:spPr>
          <a:xfrm>
            <a:off x="5195959" y="2635960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79"/>
          <p:cNvSpPr/>
          <p:nvPr/>
        </p:nvSpPr>
        <p:spPr>
          <a:xfrm>
            <a:off x="5584245" y="1986497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79"/>
          <p:cNvSpPr/>
          <p:nvPr/>
        </p:nvSpPr>
        <p:spPr>
          <a:xfrm>
            <a:off x="5617326" y="1706342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79"/>
          <p:cNvSpPr/>
          <p:nvPr/>
        </p:nvSpPr>
        <p:spPr>
          <a:xfrm>
            <a:off x="5719175" y="1803954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79"/>
          <p:cNvSpPr/>
          <p:nvPr/>
        </p:nvSpPr>
        <p:spPr>
          <a:xfrm>
            <a:off x="5617326" y="185276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79"/>
          <p:cNvSpPr/>
          <p:nvPr/>
        </p:nvSpPr>
        <p:spPr>
          <a:xfrm>
            <a:off x="5719175" y="1803954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79"/>
          <p:cNvSpPr/>
          <p:nvPr/>
        </p:nvSpPr>
        <p:spPr>
          <a:xfrm>
            <a:off x="5635169" y="2084109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79"/>
          <p:cNvSpPr/>
          <p:nvPr/>
        </p:nvSpPr>
        <p:spPr>
          <a:xfrm>
            <a:off x="5668250" y="1950373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79"/>
          <p:cNvSpPr/>
          <p:nvPr/>
        </p:nvSpPr>
        <p:spPr>
          <a:xfrm>
            <a:off x="5770099" y="204798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79"/>
          <p:cNvSpPr/>
          <p:nvPr/>
        </p:nvSpPr>
        <p:spPr>
          <a:xfrm>
            <a:off x="5668250" y="1950373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79"/>
          <p:cNvSpPr/>
          <p:nvPr/>
        </p:nvSpPr>
        <p:spPr>
          <a:xfrm>
            <a:off x="5770099" y="204798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79"/>
          <p:cNvSpPr/>
          <p:nvPr/>
        </p:nvSpPr>
        <p:spPr>
          <a:xfrm>
            <a:off x="6075646" y="209679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79"/>
          <p:cNvSpPr/>
          <p:nvPr/>
        </p:nvSpPr>
        <p:spPr>
          <a:xfrm>
            <a:off x="6042565" y="2230527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79"/>
          <p:cNvSpPr/>
          <p:nvPr/>
        </p:nvSpPr>
        <p:spPr>
          <a:xfrm>
            <a:off x="6173919" y="220417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79"/>
          <p:cNvSpPr/>
          <p:nvPr/>
        </p:nvSpPr>
        <p:spPr>
          <a:xfrm>
            <a:off x="5533320" y="188888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79"/>
          <p:cNvSpPr/>
          <p:nvPr/>
        </p:nvSpPr>
        <p:spPr>
          <a:xfrm>
            <a:off x="5500240" y="200260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79"/>
          <p:cNvSpPr/>
          <p:nvPr/>
        </p:nvSpPr>
        <p:spPr>
          <a:xfrm>
            <a:off x="5566401" y="1755148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79"/>
          <p:cNvSpPr/>
          <p:nvPr/>
        </p:nvSpPr>
        <p:spPr>
          <a:xfrm>
            <a:off x="5566401" y="1755148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79"/>
          <p:cNvSpPr/>
          <p:nvPr/>
        </p:nvSpPr>
        <p:spPr>
          <a:xfrm>
            <a:off x="5329623" y="1986497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79"/>
          <p:cNvSpPr/>
          <p:nvPr/>
        </p:nvSpPr>
        <p:spPr>
          <a:xfrm>
            <a:off x="5362703" y="1706342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79"/>
          <p:cNvSpPr/>
          <p:nvPr/>
        </p:nvSpPr>
        <p:spPr>
          <a:xfrm>
            <a:off x="5464552" y="1803954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79"/>
          <p:cNvSpPr/>
          <p:nvPr/>
        </p:nvSpPr>
        <p:spPr>
          <a:xfrm>
            <a:off x="5362703" y="185276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79"/>
          <p:cNvSpPr/>
          <p:nvPr/>
        </p:nvSpPr>
        <p:spPr>
          <a:xfrm>
            <a:off x="5464552" y="1803954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79"/>
          <p:cNvSpPr/>
          <p:nvPr/>
        </p:nvSpPr>
        <p:spPr>
          <a:xfrm>
            <a:off x="5413628" y="1950373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79"/>
          <p:cNvSpPr/>
          <p:nvPr/>
        </p:nvSpPr>
        <p:spPr>
          <a:xfrm>
            <a:off x="5413628" y="1950373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79"/>
          <p:cNvSpPr/>
          <p:nvPr/>
        </p:nvSpPr>
        <p:spPr>
          <a:xfrm>
            <a:off x="6093489" y="1986497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79"/>
          <p:cNvSpPr/>
          <p:nvPr/>
        </p:nvSpPr>
        <p:spPr>
          <a:xfrm>
            <a:off x="6060409" y="2100218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9"/>
          <p:cNvSpPr/>
          <p:nvPr/>
        </p:nvSpPr>
        <p:spPr>
          <a:xfrm>
            <a:off x="6126570" y="185276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79"/>
          <p:cNvSpPr/>
          <p:nvPr/>
        </p:nvSpPr>
        <p:spPr>
          <a:xfrm>
            <a:off x="6126570" y="1852761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9"/>
          <p:cNvSpPr/>
          <p:nvPr/>
        </p:nvSpPr>
        <p:spPr>
          <a:xfrm>
            <a:off x="5889792" y="2084109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9"/>
          <p:cNvSpPr/>
          <p:nvPr/>
        </p:nvSpPr>
        <p:spPr>
          <a:xfrm>
            <a:off x="5922872" y="1803954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79"/>
          <p:cNvSpPr/>
          <p:nvPr/>
        </p:nvSpPr>
        <p:spPr>
          <a:xfrm>
            <a:off x="6024721" y="1901567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79"/>
          <p:cNvSpPr/>
          <p:nvPr/>
        </p:nvSpPr>
        <p:spPr>
          <a:xfrm>
            <a:off x="5922872" y="1950373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79"/>
          <p:cNvSpPr/>
          <p:nvPr/>
        </p:nvSpPr>
        <p:spPr>
          <a:xfrm>
            <a:off x="6024721" y="1901567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79"/>
          <p:cNvSpPr/>
          <p:nvPr/>
        </p:nvSpPr>
        <p:spPr>
          <a:xfrm>
            <a:off x="5973797" y="204798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79"/>
          <p:cNvSpPr/>
          <p:nvPr/>
        </p:nvSpPr>
        <p:spPr>
          <a:xfrm>
            <a:off x="5973797" y="2047985"/>
            <a:ext cx="68700" cy="61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79"/>
          <p:cNvSpPr/>
          <p:nvPr/>
        </p:nvSpPr>
        <p:spPr>
          <a:xfrm>
            <a:off x="5132803" y="2507798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79"/>
          <p:cNvSpPr/>
          <p:nvPr/>
        </p:nvSpPr>
        <p:spPr>
          <a:xfrm>
            <a:off x="5069647" y="2507798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79"/>
          <p:cNvSpPr/>
          <p:nvPr/>
        </p:nvSpPr>
        <p:spPr>
          <a:xfrm>
            <a:off x="5124194" y="2566434"/>
            <a:ext cx="42600" cy="405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79"/>
          <p:cNvSpPr/>
          <p:nvPr/>
        </p:nvSpPr>
        <p:spPr>
          <a:xfrm>
            <a:off x="3143151" y="1325300"/>
            <a:ext cx="1126200" cy="58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5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Encode</a:t>
            </a:r>
            <a:endParaRPr sz="14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45" name="Google Shape;1045;p79"/>
          <p:cNvCxnSpPr>
            <a:stCxn id="969" idx="2"/>
            <a:endCxn id="1046" idx="6"/>
          </p:cNvCxnSpPr>
          <p:nvPr/>
        </p:nvCxnSpPr>
        <p:spPr>
          <a:xfrm rot="10800000">
            <a:off x="2510087" y="2969041"/>
            <a:ext cx="2279700" cy="2367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rgbClr val="00A2FF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47" name="Google Shape;1047;p79"/>
          <p:cNvSpPr/>
          <p:nvPr/>
        </p:nvSpPr>
        <p:spPr>
          <a:xfrm flipH="1">
            <a:off x="2990762" y="3141600"/>
            <a:ext cx="1126200" cy="58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15010"/>
          </a:solidFill>
          <a:ln w="9525" cap="flat" cmpd="sng">
            <a:solidFill>
              <a:srgbClr val="3150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Decode</a:t>
            </a:r>
            <a:endParaRPr sz="14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8" name="Google Shape;1048;p79"/>
          <p:cNvSpPr txBox="1"/>
          <p:nvPr/>
        </p:nvSpPr>
        <p:spPr>
          <a:xfrm>
            <a:off x="3092038" y="2096750"/>
            <a:ext cx="100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GNN</a:t>
            </a:r>
            <a:endParaRPr sz="14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9" name="Google Shape;1049;p79"/>
          <p:cNvSpPr txBox="1"/>
          <p:nvPr/>
        </p:nvSpPr>
        <p:spPr>
          <a:xfrm>
            <a:off x="5001588" y="2930275"/>
            <a:ext cx="8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Similar</a:t>
            </a:r>
            <a:endParaRPr sz="14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0" name="Google Shape;1050;p79"/>
          <p:cNvSpPr txBox="1"/>
          <p:nvPr/>
        </p:nvSpPr>
        <p:spPr>
          <a:xfrm>
            <a:off x="2167663" y="1076225"/>
            <a:ext cx="82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A2FF"/>
                </a:solidFill>
                <a:latin typeface="Work Sans"/>
                <a:ea typeface="Work Sans"/>
                <a:cs typeface="Work Sans"/>
                <a:sym typeface="Work Sans"/>
              </a:rPr>
              <a:t>Host 1</a:t>
            </a:r>
            <a:endParaRPr sz="1100" b="1">
              <a:solidFill>
                <a:srgbClr val="00A2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1" name="Google Shape;1051;p79"/>
          <p:cNvSpPr txBox="1"/>
          <p:nvPr/>
        </p:nvSpPr>
        <p:spPr>
          <a:xfrm>
            <a:off x="2076484" y="3296194"/>
            <a:ext cx="82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A2FF"/>
                </a:solidFill>
                <a:latin typeface="Inter"/>
                <a:ea typeface="Inter"/>
                <a:cs typeface="Inter"/>
                <a:sym typeface="Inter"/>
              </a:rPr>
              <a:t>Host 2</a:t>
            </a:r>
            <a:endParaRPr sz="1100" b="1">
              <a:solidFill>
                <a:srgbClr val="00A2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2" name="Google Shape;1052;p79"/>
          <p:cNvSpPr/>
          <p:nvPr/>
        </p:nvSpPr>
        <p:spPr>
          <a:xfrm>
            <a:off x="6314088" y="1816650"/>
            <a:ext cx="825300" cy="1345500"/>
          </a:xfrm>
          <a:prstGeom prst="curvedLeftArrow">
            <a:avLst>
              <a:gd name="adj1" fmla="val 23141"/>
              <a:gd name="adj2" fmla="val 48963"/>
              <a:gd name="adj3" fmla="val 25000"/>
            </a:avLst>
          </a:prstGeom>
          <a:solidFill>
            <a:srgbClr val="315010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79"/>
          <p:cNvSpPr txBox="1"/>
          <p:nvPr/>
        </p:nvSpPr>
        <p:spPr>
          <a:xfrm>
            <a:off x="7182013" y="1973950"/>
            <a:ext cx="149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Find Similar</a:t>
            </a:r>
            <a:endParaRPr sz="12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Identify unusual</a:t>
            </a:r>
            <a:endParaRPr sz="12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Group</a:t>
            </a:r>
            <a:endParaRPr sz="12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Predict</a:t>
            </a:r>
            <a:endParaRPr sz="12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Classify</a:t>
            </a:r>
            <a:endParaRPr sz="12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4" name="Google Shape;1054;p79"/>
          <p:cNvSpPr txBox="1"/>
          <p:nvPr/>
        </p:nvSpPr>
        <p:spPr>
          <a:xfrm>
            <a:off x="6157988" y="2275438"/>
            <a:ext cx="7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Solve</a:t>
            </a:r>
            <a:endParaRPr sz="14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5" name="Google Shape;1055;p79"/>
          <p:cNvSpPr txBox="1"/>
          <p:nvPr/>
        </p:nvSpPr>
        <p:spPr>
          <a:xfrm>
            <a:off x="839112" y="1227775"/>
            <a:ext cx="128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Neighborhood</a:t>
            </a:r>
            <a:endParaRPr sz="11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6" name="Google Shape;1056;p79"/>
          <p:cNvPicPr preferRelativeResize="0"/>
          <p:nvPr/>
        </p:nvPicPr>
        <p:blipFill rotWithShape="1">
          <a:blip r:embed="rId4">
            <a:alphaModFix/>
          </a:blip>
          <a:srcRect l="44564"/>
          <a:stretch/>
        </p:blipFill>
        <p:spPr>
          <a:xfrm>
            <a:off x="3904052" y="1901800"/>
            <a:ext cx="3466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79"/>
          <p:cNvSpPr txBox="1"/>
          <p:nvPr/>
        </p:nvSpPr>
        <p:spPr>
          <a:xfrm>
            <a:off x="3419279" y="2556009"/>
            <a:ext cx="128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15010"/>
                </a:solidFill>
                <a:latin typeface="Inter"/>
                <a:ea typeface="Inter"/>
                <a:cs typeface="Inter"/>
                <a:sym typeface="Inter"/>
              </a:rPr>
              <a:t>Embeddings</a:t>
            </a:r>
            <a:endParaRPr sz="1100" b="1">
              <a:solidFill>
                <a:srgbClr val="31501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8" name="Google Shape;1058;p79"/>
          <p:cNvSpPr/>
          <p:nvPr/>
        </p:nvSpPr>
        <p:spPr>
          <a:xfrm>
            <a:off x="2256313" y="1393799"/>
            <a:ext cx="648000" cy="648000"/>
          </a:xfrm>
          <a:prstGeom prst="ellipse">
            <a:avLst/>
          </a:prstGeom>
          <a:noFill/>
          <a:ln w="28575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59" name="Google Shape;1059;p79"/>
          <p:cNvSpPr/>
          <p:nvPr/>
        </p:nvSpPr>
        <p:spPr>
          <a:xfrm>
            <a:off x="2523313" y="1658699"/>
            <a:ext cx="114000" cy="118200"/>
          </a:xfrm>
          <a:prstGeom prst="ellipse">
            <a:avLst/>
          </a:prstGeom>
          <a:solidFill>
            <a:srgbClr val="00A2FF"/>
          </a:solidFill>
          <a:ln w="19050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79"/>
          <p:cNvSpPr/>
          <p:nvPr/>
        </p:nvSpPr>
        <p:spPr>
          <a:xfrm>
            <a:off x="2128988" y="2645124"/>
            <a:ext cx="648000" cy="648000"/>
          </a:xfrm>
          <a:prstGeom prst="ellipse">
            <a:avLst/>
          </a:prstGeom>
          <a:noFill/>
          <a:ln w="28575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6" name="Google Shape;1046;p79"/>
          <p:cNvSpPr/>
          <p:nvPr/>
        </p:nvSpPr>
        <p:spPr>
          <a:xfrm>
            <a:off x="2395988" y="2910024"/>
            <a:ext cx="114000" cy="118200"/>
          </a:xfrm>
          <a:prstGeom prst="ellipse">
            <a:avLst/>
          </a:prstGeom>
          <a:solidFill>
            <a:srgbClr val="00A2FF"/>
          </a:solidFill>
          <a:ln w="19050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061" name="Google Shape;1061;p79"/>
          <p:cNvCxnSpPr>
            <a:endCxn id="1059" idx="4"/>
          </p:cNvCxnSpPr>
          <p:nvPr/>
        </p:nvCxnSpPr>
        <p:spPr>
          <a:xfrm rot="10800000">
            <a:off x="2580313" y="1776899"/>
            <a:ext cx="2211300" cy="1316100"/>
          </a:xfrm>
          <a:prstGeom prst="curvedConnector2">
            <a:avLst/>
          </a:prstGeom>
          <a:noFill/>
          <a:ln w="19050" cap="flat" cmpd="sng">
            <a:solidFill>
              <a:srgbClr val="00A2FF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0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Embeddings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7" name="Google Shape;1067;p80"/>
          <p:cNvSpPr txBox="1"/>
          <p:nvPr/>
        </p:nvSpPr>
        <p:spPr>
          <a:xfrm>
            <a:off x="1226725" y="3650038"/>
            <a:ext cx="255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nter"/>
                <a:ea typeface="Inter"/>
                <a:cs typeface="Inter"/>
                <a:sym typeface="Inter"/>
              </a:rPr>
              <a:t>Graph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68" name="Google Shape;106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419" y="1093288"/>
            <a:ext cx="2556750" cy="25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06" y="1093274"/>
            <a:ext cx="2556750" cy="255677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80"/>
          <p:cNvSpPr/>
          <p:nvPr/>
        </p:nvSpPr>
        <p:spPr>
          <a:xfrm>
            <a:off x="4010219" y="2109313"/>
            <a:ext cx="946500" cy="524700"/>
          </a:xfrm>
          <a:prstGeom prst="rightArrow">
            <a:avLst>
              <a:gd name="adj1" fmla="val 43616"/>
              <a:gd name="adj2" fmla="val 80772"/>
            </a:avLst>
          </a:prstGeom>
          <a:solidFill>
            <a:srgbClr val="567138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80"/>
          <p:cNvSpPr txBox="1"/>
          <p:nvPr/>
        </p:nvSpPr>
        <p:spPr>
          <a:xfrm>
            <a:off x="5474975" y="3650038"/>
            <a:ext cx="255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nter"/>
                <a:ea typeface="Inter"/>
                <a:cs typeface="Inter"/>
                <a:sym typeface="Inter"/>
              </a:rPr>
              <a:t>Embedding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1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Embeddings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7" name="Google Shape;1077;p81"/>
          <p:cNvSpPr txBox="1"/>
          <p:nvPr/>
        </p:nvSpPr>
        <p:spPr>
          <a:xfrm>
            <a:off x="1226725" y="3650038"/>
            <a:ext cx="255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nter"/>
                <a:ea typeface="Inter"/>
                <a:cs typeface="Inter"/>
                <a:sym typeface="Inter"/>
              </a:rPr>
              <a:t>Graph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78" name="Google Shape;107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419" y="1093288"/>
            <a:ext cx="2556750" cy="25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81"/>
          <p:cNvSpPr/>
          <p:nvPr/>
        </p:nvSpPr>
        <p:spPr>
          <a:xfrm>
            <a:off x="4010219" y="2109313"/>
            <a:ext cx="946500" cy="524700"/>
          </a:xfrm>
          <a:prstGeom prst="rightArrow">
            <a:avLst>
              <a:gd name="adj1" fmla="val 43616"/>
              <a:gd name="adj2" fmla="val 80772"/>
            </a:avLst>
          </a:prstGeom>
          <a:solidFill>
            <a:srgbClr val="567138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81"/>
          <p:cNvSpPr txBox="1"/>
          <p:nvPr/>
        </p:nvSpPr>
        <p:spPr>
          <a:xfrm>
            <a:off x="5474975" y="3650038"/>
            <a:ext cx="255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Inter"/>
                <a:ea typeface="Inter"/>
                <a:cs typeface="Inter"/>
                <a:sym typeface="Inter"/>
              </a:rPr>
              <a:t>Embedding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1" name="Google Shape;1081;p81"/>
          <p:cNvPicPr preferRelativeResize="0"/>
          <p:nvPr/>
        </p:nvPicPr>
        <p:blipFill rotWithShape="1">
          <a:blip r:embed="rId4">
            <a:alphaModFix/>
          </a:blip>
          <a:srcRect l="43980" t="12929"/>
          <a:stretch/>
        </p:blipFill>
        <p:spPr>
          <a:xfrm>
            <a:off x="5105800" y="1422775"/>
            <a:ext cx="3841799" cy="19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2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Preserving properties…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7" name="Google Shape;1087;p82"/>
          <p:cNvSpPr txBox="1"/>
          <p:nvPr/>
        </p:nvSpPr>
        <p:spPr>
          <a:xfrm>
            <a:off x="1716975" y="939575"/>
            <a:ext cx="54900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Word embedding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the collective name for a set of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language modeling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feature learning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techniques in </a:t>
            </a: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natural language processing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(NLP) where </a:t>
            </a:r>
            <a:r>
              <a:rPr lang="en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words or phrases from the vocabulary are mapped to vectors of real numbers.</a:t>
            </a:r>
            <a:endParaRPr b="1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Wikipedia</a:t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88" name="Google Shape;1088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900" y="2137475"/>
            <a:ext cx="6228150" cy="21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82"/>
          <p:cNvSpPr txBox="1"/>
          <p:nvPr/>
        </p:nvSpPr>
        <p:spPr>
          <a:xfrm>
            <a:off x="0" y="4317325"/>
            <a:ext cx="66675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https://towardsdatascience.com/creating-word-embeddings-coding-the-word2vec-algorithm-in-python-using-deep-learning-b337d0ba17a8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3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 Embeddings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5" name="Google Shape;1095;p83"/>
          <p:cNvSpPr txBox="1">
            <a:spLocks noGrp="1"/>
          </p:cNvSpPr>
          <p:nvPr>
            <p:ph type="body" idx="1"/>
          </p:nvPr>
        </p:nvSpPr>
        <p:spPr>
          <a:xfrm>
            <a:off x="311700" y="1201625"/>
            <a:ext cx="3242700" cy="31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ML (mostly)works on vectors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Vertex Embeddings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Edge Embeddings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Graph Embeddings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Knowledge Graph Embeddings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Similar nodes/graphs should have similar embeddings (vectors)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FF9900"/>
                </a:solidFill>
                <a:latin typeface="Inter"/>
                <a:ea typeface="Inter"/>
                <a:cs typeface="Inter"/>
                <a:sym typeface="Inter"/>
              </a:rPr>
              <a:t> Homophily equivalence</a:t>
            </a:r>
            <a:endParaRPr>
              <a:solidFill>
                <a:srgbClr val="FF99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Inter"/>
              <a:buChar char="-"/>
            </a:pPr>
            <a:r>
              <a:rPr lang="en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Structural equivalence</a:t>
            </a:r>
            <a:endParaRPr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similar rules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6" name="Google Shape;1096;p83"/>
          <p:cNvSpPr txBox="1"/>
          <p:nvPr/>
        </p:nvSpPr>
        <p:spPr>
          <a:xfrm>
            <a:off x="0" y="4297900"/>
            <a:ext cx="5382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https://towardsdatascience.com/graph-embeddings-the-summary-cc6075aba007</a:t>
            </a:r>
            <a:endParaRPr/>
          </a:p>
        </p:txBody>
      </p:sp>
      <p:grpSp>
        <p:nvGrpSpPr>
          <p:cNvPr id="1097" name="Google Shape;1097;p83"/>
          <p:cNvGrpSpPr/>
          <p:nvPr/>
        </p:nvGrpSpPr>
        <p:grpSpPr>
          <a:xfrm>
            <a:off x="4121950" y="2066613"/>
            <a:ext cx="4857750" cy="1905000"/>
            <a:chOff x="2722200" y="290800"/>
            <a:chExt cx="4857750" cy="1905000"/>
          </a:xfrm>
        </p:grpSpPr>
        <p:pic>
          <p:nvPicPr>
            <p:cNvPr id="1098" name="Google Shape;1098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22200" y="290800"/>
              <a:ext cx="4857750" cy="190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9" name="Google Shape;1099;p83"/>
            <p:cNvSpPr/>
            <p:nvPr/>
          </p:nvSpPr>
          <p:spPr>
            <a:xfrm rot="-2479397">
              <a:off x="3113719" y="385207"/>
              <a:ext cx="800537" cy="1365789"/>
            </a:xfrm>
            <a:prstGeom prst="ellipse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3"/>
            <p:cNvSpPr/>
            <p:nvPr/>
          </p:nvSpPr>
          <p:spPr>
            <a:xfrm>
              <a:off x="3415025" y="1073150"/>
              <a:ext cx="2582100" cy="4773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1" name="Google Shape;110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8175" y="1171888"/>
            <a:ext cx="4951525" cy="5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4"/>
          <p:cNvSpPr txBox="1"/>
          <p:nvPr/>
        </p:nvSpPr>
        <p:spPr>
          <a:xfrm>
            <a:off x="2559589" y="749788"/>
            <a:ext cx="402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Lab: Graph Embeddings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07" name="Google Shape;1107;p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525" y="4057061"/>
            <a:ext cx="2038950" cy="366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225" y="1602775"/>
            <a:ext cx="3023604" cy="206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1650" y="1462988"/>
            <a:ext cx="2342575" cy="23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142873" y="780787"/>
            <a:ext cx="2811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850" tIns="62850" rIns="62850" bIns="6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ts val="1900"/>
              <a:buFont typeface="Roboto"/>
              <a:buNone/>
            </a:pPr>
            <a:r>
              <a:rPr lang="en" sz="1900"/>
              <a:t>Jörg Schad, PhD</a:t>
            </a:r>
            <a:endParaRPr/>
          </a:p>
        </p:txBody>
      </p:sp>
      <p:sp>
        <p:nvSpPr>
          <p:cNvPr id="360" name="Google Shape;360;p49"/>
          <p:cNvSpPr txBox="1"/>
          <p:nvPr/>
        </p:nvSpPr>
        <p:spPr>
          <a:xfrm>
            <a:off x="142875" y="2148853"/>
            <a:ext cx="2976600" cy="2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850" tIns="62850" rIns="62850" bIns="6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" sz="1600" b="1">
                <a:latin typeface="Inter"/>
                <a:ea typeface="Inter"/>
                <a:cs typeface="Inter"/>
                <a:sym typeface="Inter"/>
              </a:rPr>
              <a:t>Previously:</a:t>
            </a:r>
            <a:endParaRPr sz="1600" b="1"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600" b="1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794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●"/>
            </a:pPr>
            <a:r>
              <a:rPr lang="en" sz="1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Suki.ai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marL="2794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●"/>
            </a:pPr>
            <a:r>
              <a:rPr lang="en" sz="1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Mesosphere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marL="2794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●"/>
            </a:pPr>
            <a:r>
              <a:rPr lang="en" sz="1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Architect @SAP Hana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marL="2794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●"/>
            </a:pPr>
            <a:r>
              <a:rPr lang="en" sz="1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PhD Distributed DB Systems</a:t>
            </a:r>
            <a:endParaRPr sz="1600" b="1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794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Char char="●"/>
            </a:pPr>
            <a:r>
              <a:rPr lang="en" sz="16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Twitter: @joerg_schad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1" name="Google Shape;361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8254" y="2597614"/>
            <a:ext cx="3808728" cy="19440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2" name="Google Shape;362;p4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6972" y="2295220"/>
            <a:ext cx="2604155" cy="14684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3" name="Google Shape;363;p49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0867" y="3162688"/>
            <a:ext cx="1256317" cy="14684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4" name="Google Shape;36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7059" y="1058508"/>
            <a:ext cx="3085744" cy="123672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5" name="Google Shape;365;p49"/>
          <p:cNvPicPr preferRelativeResize="0"/>
          <p:nvPr/>
        </p:nvPicPr>
        <p:blipFill rotWithShape="1">
          <a:blip r:embed="rId7">
            <a:alphaModFix/>
          </a:blip>
          <a:srcRect l="2467" b="4525"/>
          <a:stretch/>
        </p:blipFill>
        <p:spPr>
          <a:xfrm>
            <a:off x="142863" y="81228"/>
            <a:ext cx="5504184" cy="19440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5"/>
          <p:cNvSpPr txBox="1">
            <a:spLocks noGrp="1"/>
          </p:cNvSpPr>
          <p:nvPr>
            <p:ph type="title"/>
          </p:nvPr>
        </p:nvSpPr>
        <p:spPr>
          <a:xfrm>
            <a:off x="235050" y="95750"/>
            <a:ext cx="3759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1115" name="Google Shape;1115;p8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are close words?</a:t>
            </a: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>
                <a:solidFill>
                  <a:srgbClr val="000000"/>
                </a:solidFill>
              </a:rPr>
              <a:t>Words appear in the same context.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Skip-Gram Network </a:t>
            </a: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>
                <a:solidFill>
                  <a:srgbClr val="000000"/>
                </a:solidFill>
              </a:rPr>
              <a:t>Dummy task: Predict context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117" name="Google Shape;1117;p85"/>
          <p:cNvSpPr txBox="1"/>
          <p:nvPr/>
        </p:nvSpPr>
        <p:spPr>
          <a:xfrm>
            <a:off x="34075" y="4706525"/>
            <a:ext cx="6327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https://towardsdatascience.com/introduction-to-word-embedding-and-word2vec-652d0c2060fa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http://mccormickml.com/2016/04/19/word2vec-tutorial-the-skip-gram-model/</a:t>
            </a:r>
            <a:endParaRPr/>
          </a:p>
        </p:txBody>
      </p:sp>
      <p:pic>
        <p:nvPicPr>
          <p:cNvPr id="1118" name="Google Shape;111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125" y="1058274"/>
            <a:ext cx="5069701" cy="30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1124" name="Google Shape;112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75" y="1112987"/>
            <a:ext cx="8524650" cy="29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6"/>
          <p:cNvSpPr txBox="1"/>
          <p:nvPr/>
        </p:nvSpPr>
        <p:spPr>
          <a:xfrm>
            <a:off x="0" y="4703625"/>
            <a:ext cx="64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https://towardsdatascience.com/node2vec-explained-db86a319e9ab</a:t>
            </a:r>
            <a:endParaRPr/>
          </a:p>
        </p:txBody>
      </p:sp>
      <p:sp>
        <p:nvSpPr>
          <p:cNvPr id="1126" name="Google Shape;1126;p86"/>
          <p:cNvSpPr txBox="1">
            <a:spLocks noGrp="1"/>
          </p:cNvSpPr>
          <p:nvPr>
            <p:ph type="title"/>
          </p:nvPr>
        </p:nvSpPr>
        <p:spPr>
          <a:xfrm>
            <a:off x="235050" y="95750"/>
            <a:ext cx="3759000" cy="755700"/>
          </a:xfrm>
          <a:prstGeom prst="rect">
            <a:avLst/>
          </a:prstGeom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 Gram Network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87"/>
          <p:cNvSpPr txBox="1">
            <a:spLocks noGrp="1"/>
          </p:cNvSpPr>
          <p:nvPr>
            <p:ph type="title"/>
          </p:nvPr>
        </p:nvSpPr>
        <p:spPr>
          <a:xfrm>
            <a:off x="235050" y="95750"/>
            <a:ext cx="3759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endParaRPr/>
          </a:p>
        </p:txBody>
      </p:sp>
      <p:sp>
        <p:nvSpPr>
          <p:cNvPr id="1132" name="Google Shape;1132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133" name="Google Shape;1133;p87"/>
          <p:cNvSpPr txBox="1"/>
          <p:nvPr/>
        </p:nvSpPr>
        <p:spPr>
          <a:xfrm>
            <a:off x="34075" y="4706525"/>
            <a:ext cx="6327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https://towardsdatascience.com/introduction-to-word-embedding-and-word2vec-652d0c2060fa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http://mccormickml.com/2016/04/19/word2vec-tutorial-the-skip-gram-model/</a:t>
            </a:r>
            <a:endParaRPr/>
          </a:p>
        </p:txBody>
      </p:sp>
      <p:pic>
        <p:nvPicPr>
          <p:cNvPr id="1134" name="Google Shape;113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350" y="1099428"/>
            <a:ext cx="3711700" cy="3184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oogle Shape;1135;p87"/>
          <p:cNvGrpSpPr/>
          <p:nvPr/>
        </p:nvGrpSpPr>
        <p:grpSpPr>
          <a:xfrm>
            <a:off x="450825" y="1805325"/>
            <a:ext cx="3467025" cy="2478925"/>
            <a:chOff x="450825" y="1805325"/>
            <a:chExt cx="3467025" cy="2478925"/>
          </a:xfrm>
        </p:grpSpPr>
        <p:pic>
          <p:nvPicPr>
            <p:cNvPr id="1136" name="Google Shape;1136;p87"/>
            <p:cNvPicPr preferRelativeResize="0"/>
            <p:nvPr/>
          </p:nvPicPr>
          <p:blipFill rotWithShape="1">
            <a:blip r:embed="rId6">
              <a:alphaModFix/>
            </a:blip>
            <a:srcRect r="54058"/>
            <a:stretch/>
          </p:blipFill>
          <p:spPr>
            <a:xfrm>
              <a:off x="450825" y="1805325"/>
              <a:ext cx="3327451" cy="247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7" name="Google Shape;1137;p87"/>
            <p:cNvSpPr/>
            <p:nvPr/>
          </p:nvSpPr>
          <p:spPr>
            <a:xfrm>
              <a:off x="3501450" y="2556875"/>
              <a:ext cx="416400" cy="1218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8"/>
          <p:cNvSpPr txBox="1">
            <a:spLocks noGrp="1"/>
          </p:cNvSpPr>
          <p:nvPr>
            <p:ph type="title"/>
          </p:nvPr>
        </p:nvSpPr>
        <p:spPr>
          <a:xfrm>
            <a:off x="235050" y="95750"/>
            <a:ext cx="3759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</a:t>
            </a:r>
            <a:endParaRPr/>
          </a:p>
        </p:txBody>
      </p:sp>
      <p:sp>
        <p:nvSpPr>
          <p:cNvPr id="1143" name="Google Shape;1143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144" name="Google Shape;1144;p88"/>
          <p:cNvSpPr txBox="1"/>
          <p:nvPr/>
        </p:nvSpPr>
        <p:spPr>
          <a:xfrm>
            <a:off x="34075" y="4706525"/>
            <a:ext cx="6327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https://towardsdatascience.com/introduction-to-word-embedding-and-word2vec-652d0c2060fa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http://mccormickml.com/2016/04/19/word2vec-tutorial-the-skip-gram-model/</a:t>
            </a:r>
            <a:endParaRPr/>
          </a:p>
        </p:txBody>
      </p:sp>
      <p:pic>
        <p:nvPicPr>
          <p:cNvPr id="1145" name="Google Shape;114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75" y="1627000"/>
            <a:ext cx="8697650" cy="21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9"/>
          <p:cNvSpPr txBox="1">
            <a:spLocks noGrp="1"/>
          </p:cNvSpPr>
          <p:nvPr>
            <p:ph type="title"/>
          </p:nvPr>
        </p:nvSpPr>
        <p:spPr>
          <a:xfrm>
            <a:off x="269100" y="78725"/>
            <a:ext cx="3998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words to nodes </a:t>
            </a:r>
            <a:endParaRPr/>
          </a:p>
        </p:txBody>
      </p:sp>
      <p:sp>
        <p:nvSpPr>
          <p:cNvPr id="1151" name="Google Shape;1151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152" name="Google Shape;1152;p89"/>
          <p:cNvSpPr txBox="1"/>
          <p:nvPr/>
        </p:nvSpPr>
        <p:spPr>
          <a:xfrm>
            <a:off x="34075" y="4706525"/>
            <a:ext cx="543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https://arxiv.org/pdf/1607.00653.pdf</a:t>
            </a:r>
            <a:endParaRPr/>
          </a:p>
        </p:txBody>
      </p:sp>
      <p:grpSp>
        <p:nvGrpSpPr>
          <p:cNvPr id="1153" name="Google Shape;1153;p89"/>
          <p:cNvGrpSpPr/>
          <p:nvPr/>
        </p:nvGrpSpPr>
        <p:grpSpPr>
          <a:xfrm>
            <a:off x="5765299" y="2097933"/>
            <a:ext cx="1860731" cy="1273142"/>
            <a:chOff x="845125" y="1864050"/>
            <a:chExt cx="2352675" cy="1581150"/>
          </a:xfrm>
        </p:grpSpPr>
        <p:pic>
          <p:nvPicPr>
            <p:cNvPr id="1154" name="Google Shape;1154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5125" y="1864050"/>
              <a:ext cx="2352675" cy="15811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55" name="Google Shape;1155;p89"/>
            <p:cNvCxnSpPr/>
            <p:nvPr/>
          </p:nvCxnSpPr>
          <p:spPr>
            <a:xfrm rot="10800000" flipH="1">
              <a:off x="1388200" y="2776600"/>
              <a:ext cx="442800" cy="3237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56" name="Google Shape;1156;p89"/>
          <p:cNvSpPr txBox="1"/>
          <p:nvPr/>
        </p:nvSpPr>
        <p:spPr>
          <a:xfrm>
            <a:off x="5245025" y="1264525"/>
            <a:ext cx="2983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Nodes can be sampled from random walks </a:t>
            </a:r>
            <a:endParaRPr/>
          </a:p>
        </p:txBody>
      </p:sp>
      <p:pic>
        <p:nvPicPr>
          <p:cNvPr id="1157" name="Google Shape;115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00" y="1877729"/>
            <a:ext cx="3383450" cy="2020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9"/>
          <p:cNvSpPr txBox="1"/>
          <p:nvPr/>
        </p:nvSpPr>
        <p:spPr>
          <a:xfrm>
            <a:off x="93900" y="1133150"/>
            <a:ext cx="2983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can be sampled from text...</a:t>
            </a:r>
            <a:endParaRPr/>
          </a:p>
        </p:txBody>
      </p:sp>
      <p:grpSp>
        <p:nvGrpSpPr>
          <p:cNvPr id="1159" name="Google Shape;1159;p89"/>
          <p:cNvGrpSpPr/>
          <p:nvPr/>
        </p:nvGrpSpPr>
        <p:grpSpPr>
          <a:xfrm>
            <a:off x="4462389" y="3527257"/>
            <a:ext cx="4365501" cy="944148"/>
            <a:chOff x="3884150" y="2102175"/>
            <a:chExt cx="4938350" cy="1104912"/>
          </a:xfrm>
        </p:grpSpPr>
        <p:pic>
          <p:nvPicPr>
            <p:cNvPr id="1160" name="Google Shape;1160;p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84150" y="2102187"/>
              <a:ext cx="2676525" cy="110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89"/>
            <p:cNvSpPr txBox="1"/>
            <p:nvPr/>
          </p:nvSpPr>
          <p:spPr>
            <a:xfrm>
              <a:off x="6420100" y="2102175"/>
              <a:ext cx="20607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-&gt; Probability of going back</a:t>
              </a:r>
              <a:endParaRPr sz="1000"/>
            </a:p>
          </p:txBody>
        </p:sp>
        <p:sp>
          <p:nvSpPr>
            <p:cNvPr id="1162" name="Google Shape;1162;p89"/>
            <p:cNvSpPr txBox="1"/>
            <p:nvPr/>
          </p:nvSpPr>
          <p:spPr>
            <a:xfrm>
              <a:off x="6420100" y="2374188"/>
              <a:ext cx="24024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-&gt; Probability of staying in subgraph</a:t>
              </a:r>
              <a:endParaRPr sz="1000"/>
            </a:p>
          </p:txBody>
        </p:sp>
        <p:sp>
          <p:nvSpPr>
            <p:cNvPr id="1163" name="Google Shape;1163;p89"/>
            <p:cNvSpPr txBox="1"/>
            <p:nvPr/>
          </p:nvSpPr>
          <p:spPr>
            <a:xfrm>
              <a:off x="6420099" y="2794491"/>
              <a:ext cx="24024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-&gt; Probability of exploring</a:t>
              </a:r>
              <a:endParaRPr sz="100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0"/>
          <p:cNvSpPr txBox="1">
            <a:spLocks noGrp="1"/>
          </p:cNvSpPr>
          <p:nvPr>
            <p:ph type="title"/>
          </p:nvPr>
        </p:nvSpPr>
        <p:spPr>
          <a:xfrm>
            <a:off x="269100" y="787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Node2Vec </a:t>
            </a:r>
            <a:endParaRPr/>
          </a:p>
        </p:txBody>
      </p:sp>
      <p:sp>
        <p:nvSpPr>
          <p:cNvPr id="1169" name="Google Shape;1169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170" name="Google Shape;1170;p90"/>
          <p:cNvSpPr txBox="1"/>
          <p:nvPr/>
        </p:nvSpPr>
        <p:spPr>
          <a:xfrm>
            <a:off x="34075" y="4706525"/>
            <a:ext cx="5433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https://arxiv.org/pdf/1607.00653.pdf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https://towardsdatascience.com/graph-embeddings-the-summary-cc6075aba007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" name="Google Shape;1171;p90"/>
          <p:cNvGrpSpPr/>
          <p:nvPr/>
        </p:nvGrpSpPr>
        <p:grpSpPr>
          <a:xfrm>
            <a:off x="6225149" y="650258"/>
            <a:ext cx="1860731" cy="1273142"/>
            <a:chOff x="845125" y="1864050"/>
            <a:chExt cx="2352675" cy="1581150"/>
          </a:xfrm>
        </p:grpSpPr>
        <p:pic>
          <p:nvPicPr>
            <p:cNvPr id="1172" name="Google Shape;1172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5125" y="1864050"/>
              <a:ext cx="2352675" cy="15811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3" name="Google Shape;1173;p90"/>
            <p:cNvCxnSpPr/>
            <p:nvPr/>
          </p:nvCxnSpPr>
          <p:spPr>
            <a:xfrm rot="10800000" flipH="1">
              <a:off x="1388200" y="2776600"/>
              <a:ext cx="442800" cy="3237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74" name="Google Shape;117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199" y="2367962"/>
            <a:ext cx="8047625" cy="141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1"/>
          <p:cNvSpPr txBox="1"/>
          <p:nvPr/>
        </p:nvSpPr>
        <p:spPr>
          <a:xfrm>
            <a:off x="0" y="4183675"/>
            <a:ext cx="41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https://www.youtube.com/watch?v=uF53xsT7mjc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0" name="Google Shape;1180;p91"/>
          <p:cNvPicPr preferRelativeResize="0"/>
          <p:nvPr/>
        </p:nvPicPr>
        <p:blipFill rotWithShape="1">
          <a:blip r:embed="rId4">
            <a:alphaModFix/>
          </a:blip>
          <a:srcRect t="22063" b="9118"/>
          <a:stretch/>
        </p:blipFill>
        <p:spPr>
          <a:xfrm>
            <a:off x="1651500" y="1897350"/>
            <a:ext cx="5932499" cy="22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50" y="1437100"/>
            <a:ext cx="8476299" cy="8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91"/>
          <p:cNvSpPr txBox="1"/>
          <p:nvPr/>
        </p:nvSpPr>
        <p:spPr>
          <a:xfrm>
            <a:off x="504100" y="387050"/>
            <a:ext cx="387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 Neural Networks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92"/>
          <p:cNvSpPr txBox="1"/>
          <p:nvPr/>
        </p:nvSpPr>
        <p:spPr>
          <a:xfrm>
            <a:off x="512914" y="365563"/>
            <a:ext cx="402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Graph Neural Networks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8" name="Google Shape;1188;p92"/>
          <p:cNvSpPr txBox="1">
            <a:spLocks noGrp="1"/>
          </p:cNvSpPr>
          <p:nvPr>
            <p:ph type="subTitle" idx="1"/>
          </p:nvPr>
        </p:nvSpPr>
        <p:spPr>
          <a:xfrm>
            <a:off x="235050" y="3784825"/>
            <a:ext cx="85206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*Node/Graph/Edge Embeddings</a:t>
            </a:r>
            <a:endParaRPr sz="1400"/>
          </a:p>
        </p:txBody>
      </p:sp>
      <p:pic>
        <p:nvPicPr>
          <p:cNvPr id="1189" name="Google Shape;118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163" y="915375"/>
            <a:ext cx="5044177" cy="278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92"/>
          <p:cNvSpPr txBox="1"/>
          <p:nvPr/>
        </p:nvSpPr>
        <p:spPr>
          <a:xfrm>
            <a:off x="0" y="4183675"/>
            <a:ext cx="414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https://www.youtube.com/watch?v=uF53xsT7mjc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93"/>
          <p:cNvSpPr txBox="1"/>
          <p:nvPr/>
        </p:nvSpPr>
        <p:spPr>
          <a:xfrm>
            <a:off x="512914" y="365563"/>
            <a:ext cx="402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Uber Eats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96" name="Google Shape;119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600" y="538450"/>
            <a:ext cx="2096200" cy="36023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97" name="Google Shape;119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00" y="1279747"/>
            <a:ext cx="5374251" cy="23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93"/>
          <p:cNvSpPr txBox="1"/>
          <p:nvPr/>
        </p:nvSpPr>
        <p:spPr>
          <a:xfrm>
            <a:off x="0" y="4181300"/>
            <a:ext cx="41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https://eng.uber.com/uber-eats-graph-learning/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4"/>
          <p:cNvSpPr txBox="1"/>
          <p:nvPr/>
        </p:nvSpPr>
        <p:spPr>
          <a:xfrm>
            <a:off x="512924" y="365575"/>
            <a:ext cx="71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Supervised vs Unsupervised Training</a:t>
            </a:r>
            <a:endParaRPr sz="2400" b="1">
              <a:solidFill>
                <a:srgbClr val="55703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04" name="Google Shape;120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025" y="1661073"/>
            <a:ext cx="4462476" cy="15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94"/>
          <p:cNvSpPr txBox="1">
            <a:spLocks noGrp="1"/>
          </p:cNvSpPr>
          <p:nvPr>
            <p:ph type="body" idx="1"/>
          </p:nvPr>
        </p:nvSpPr>
        <p:spPr>
          <a:xfrm>
            <a:off x="416200" y="1528988"/>
            <a:ext cx="35310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GNNs can be trained either supervised or unsupervised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Supervised: Explicit target function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Unsupervised: predict neighborhood 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  <a:latin typeface="Inter"/>
                <a:ea typeface="Inter"/>
                <a:cs typeface="Inter"/>
                <a:sym typeface="Inter"/>
              </a:rPr>
              <a:t>“positive” </a:t>
            </a:r>
            <a:r>
              <a:rPr lang="en" sz="900">
                <a:solidFill>
                  <a:srgbClr val="E74C3C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(node, node)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&amp;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  <a:latin typeface="Inter"/>
                <a:ea typeface="Inter"/>
                <a:cs typeface="Inter"/>
                <a:sym typeface="Inter"/>
              </a:rPr>
              <a:t>“negative/random” </a:t>
            </a:r>
            <a:r>
              <a:rPr lang="en" sz="900">
                <a:solidFill>
                  <a:srgbClr val="E74C3C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(node, node)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pairs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/>
        </p:nvSpPr>
        <p:spPr>
          <a:xfrm>
            <a:off x="206725" y="1876575"/>
            <a:ext cx="3718800" cy="24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850" tIns="62850" rIns="62850" bIns="6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94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BSc graduate in CS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94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Development In: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Community (Python)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○"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ArangoML (Python)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1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Core (C++)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94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●"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r>
              <a:rPr lang="en"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16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aMahanna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794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anthony.mahanna@arangodb.com</a:t>
            </a: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1" name="Google Shape;37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013" y="2154550"/>
            <a:ext cx="2576063" cy="145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588" y="2274387"/>
            <a:ext cx="2155488" cy="121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4113" y="521688"/>
            <a:ext cx="2762428" cy="155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0363" y="3684762"/>
            <a:ext cx="2889500" cy="8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6725" y="84925"/>
            <a:ext cx="5660216" cy="179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/>
        </p:nvSpPr>
        <p:spPr>
          <a:xfrm>
            <a:off x="516037" y="389307"/>
            <a:ext cx="446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44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Labs &amp; Notebooks</a:t>
            </a:r>
            <a:endParaRPr sz="2800" b="1" i="0" u="none" strike="noStrike" cap="none">
              <a:solidFill>
                <a:srgbClr val="55703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1" name="Google Shape;381;p51"/>
          <p:cNvSpPr txBox="1">
            <a:spLocks noGrp="1"/>
          </p:cNvSpPr>
          <p:nvPr>
            <p:ph type="body" idx="1"/>
          </p:nvPr>
        </p:nvSpPr>
        <p:spPr>
          <a:xfrm>
            <a:off x="589775" y="1239900"/>
            <a:ext cx="40839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ArangoDB 101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ArangoDB, scaled.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Graph Embeddings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PyTorch Geometric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7"/>
              </a:rPr>
              <a:t>Deep Graph Library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8"/>
              </a:rPr>
              <a:t>Node Classification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8"/>
              </a:rPr>
              <a:t> via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8"/>
              </a:rPr>
              <a:t> PyG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-"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9"/>
              </a:rPr>
              <a:t>Node Classification via ArangoGraphML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5481675" y="306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10"/>
              </a:rPr>
              <a:t>https://bit.ly/ODSC_GRAPHML</a:t>
            </a:r>
            <a:endParaRPr b="1"/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1650" y="1668750"/>
            <a:ext cx="1400050" cy="1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0475"/>
            <a:ext cx="8839200" cy="12825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9" name="Google Shape;389;p52"/>
          <p:cNvSpPr txBox="1"/>
          <p:nvPr/>
        </p:nvSpPr>
        <p:spPr>
          <a:xfrm>
            <a:off x="516037" y="389307"/>
            <a:ext cx="446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44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Challenge</a:t>
            </a:r>
            <a:endParaRPr sz="2800" b="1" i="0" u="none" strike="noStrike" cap="none">
              <a:solidFill>
                <a:srgbClr val="55703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/>
        </p:nvSpPr>
        <p:spPr>
          <a:xfrm>
            <a:off x="516037" y="389307"/>
            <a:ext cx="446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44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57037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This workshop…</a:t>
            </a:r>
            <a:endParaRPr sz="2800" b="1" i="0" u="none" strike="noStrike" cap="none">
              <a:solidFill>
                <a:srgbClr val="557037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95" name="Google Shape;395;p53"/>
          <p:cNvSpPr txBox="1">
            <a:spLocks noGrp="1"/>
          </p:cNvSpPr>
          <p:nvPr>
            <p:ph type="body" idx="1"/>
          </p:nvPr>
        </p:nvSpPr>
        <p:spPr>
          <a:xfrm>
            <a:off x="589775" y="1417050"/>
            <a:ext cx="23835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… is for you!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Please share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Expectations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Questions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Feedback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Ask for breaks if needed!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….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6" name="Google Shape;396;p53"/>
          <p:cNvGrpSpPr/>
          <p:nvPr/>
        </p:nvGrpSpPr>
        <p:grpSpPr>
          <a:xfrm>
            <a:off x="3653432" y="843850"/>
            <a:ext cx="5178881" cy="4033651"/>
            <a:chOff x="2027069" y="-79262"/>
            <a:chExt cx="5904550" cy="4347076"/>
          </a:xfrm>
        </p:grpSpPr>
        <p:grpSp>
          <p:nvGrpSpPr>
            <p:cNvPr id="397" name="Google Shape;397;p53"/>
            <p:cNvGrpSpPr/>
            <p:nvPr/>
          </p:nvGrpSpPr>
          <p:grpSpPr>
            <a:xfrm>
              <a:off x="2027069" y="2826282"/>
              <a:ext cx="1539158" cy="1441532"/>
              <a:chOff x="-186571" y="-618735"/>
              <a:chExt cx="3413525" cy="3413525"/>
            </a:xfrm>
          </p:grpSpPr>
          <p:pic>
            <p:nvPicPr>
              <p:cNvPr id="398" name="Google Shape;398;p5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186571" y="-618735"/>
                <a:ext cx="3413525" cy="3413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" name="Google Shape;399;p5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61231" y="196069"/>
                <a:ext cx="499755" cy="5347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0" name="Google Shape;400;p53"/>
            <p:cNvSpPr/>
            <p:nvPr/>
          </p:nvSpPr>
          <p:spPr>
            <a:xfrm>
              <a:off x="2393019" y="-79262"/>
              <a:ext cx="5538600" cy="2615100"/>
            </a:xfrm>
            <a:prstGeom prst="cloudCallout">
              <a:avLst>
                <a:gd name="adj1" fmla="val -43774"/>
                <a:gd name="adj2" fmla="val 67122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53"/>
          <p:cNvSpPr/>
          <p:nvPr/>
        </p:nvSpPr>
        <p:spPr>
          <a:xfrm>
            <a:off x="6077775" y="2136150"/>
            <a:ext cx="7842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You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2" name="Google Shape;402;p53"/>
          <p:cNvCxnSpPr>
            <a:stCxn id="401" idx="0"/>
            <a:endCxn id="403" idx="4"/>
          </p:cNvCxnSpPr>
          <p:nvPr/>
        </p:nvCxnSpPr>
        <p:spPr>
          <a:xfrm rot="10800000">
            <a:off x="5988675" y="1725150"/>
            <a:ext cx="481200" cy="41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53"/>
          <p:cNvSpPr/>
          <p:nvPr/>
        </p:nvSpPr>
        <p:spPr>
          <a:xfrm>
            <a:off x="5287975" y="1152475"/>
            <a:ext cx="14013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Background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4" name="Google Shape;404;p53"/>
          <p:cNvSpPr txBox="1"/>
          <p:nvPr/>
        </p:nvSpPr>
        <p:spPr>
          <a:xfrm>
            <a:off x="6222225" y="1659625"/>
            <a:ext cx="49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has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53"/>
          <p:cNvSpPr/>
          <p:nvPr/>
        </p:nvSpPr>
        <p:spPr>
          <a:xfrm>
            <a:off x="7358425" y="1204525"/>
            <a:ext cx="11139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Expectations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6" name="Google Shape;406;p53"/>
          <p:cNvCxnSpPr>
            <a:stCxn id="401" idx="7"/>
          </p:cNvCxnSpPr>
          <p:nvPr/>
        </p:nvCxnSpPr>
        <p:spPr>
          <a:xfrm rot="10800000" flipH="1">
            <a:off x="6747132" y="1659620"/>
            <a:ext cx="796800" cy="5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p53"/>
          <p:cNvSpPr txBox="1"/>
          <p:nvPr/>
        </p:nvSpPr>
        <p:spPr>
          <a:xfrm>
            <a:off x="6747125" y="1762825"/>
            <a:ext cx="49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has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4203175" y="2285400"/>
            <a:ext cx="1401300" cy="572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Timezone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9" name="Google Shape;409;p53"/>
          <p:cNvCxnSpPr>
            <a:stCxn id="401" idx="2"/>
            <a:endCxn id="408" idx="6"/>
          </p:cNvCxnSpPr>
          <p:nvPr/>
        </p:nvCxnSpPr>
        <p:spPr>
          <a:xfrm flipH="1">
            <a:off x="5604375" y="2422500"/>
            <a:ext cx="473400" cy="14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53"/>
          <p:cNvSpPr txBox="1"/>
          <p:nvPr/>
        </p:nvSpPr>
        <p:spPr>
          <a:xfrm>
            <a:off x="5442675" y="2571900"/>
            <a:ext cx="79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lives_in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/>
        </p:nvSpPr>
        <p:spPr>
          <a:xfrm>
            <a:off x="493398" y="382492"/>
            <a:ext cx="575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57037"/>
                </a:solidFill>
                <a:latin typeface="Inter"/>
                <a:ea typeface="Inter"/>
                <a:cs typeface="Inter"/>
                <a:sym typeface="Inter"/>
              </a:rPr>
              <a:t>We live in a connected world</a:t>
            </a:r>
            <a:endParaRPr/>
          </a:p>
        </p:txBody>
      </p:sp>
      <p:pic>
        <p:nvPicPr>
          <p:cNvPr id="416" name="Google Shape;4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64" y="2796894"/>
            <a:ext cx="1759488" cy="130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988" y="1049298"/>
            <a:ext cx="2107800" cy="119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974" y="2697978"/>
            <a:ext cx="1555461" cy="145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5677" y="2904626"/>
            <a:ext cx="2136052" cy="125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4"/>
          <p:cNvPicPr preferRelativeResize="0"/>
          <p:nvPr/>
        </p:nvPicPr>
        <p:blipFill rotWithShape="1">
          <a:blip r:embed="rId7">
            <a:alphaModFix/>
          </a:blip>
          <a:srcRect l="-6546" r="19256"/>
          <a:stretch/>
        </p:blipFill>
        <p:spPr>
          <a:xfrm>
            <a:off x="6807496" y="2812340"/>
            <a:ext cx="1911054" cy="12295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1" name="Google Shape;421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7963" y="950461"/>
            <a:ext cx="1692379" cy="153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975" y="844200"/>
            <a:ext cx="2068387" cy="15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4"/>
          <p:cNvSpPr txBox="1"/>
          <p:nvPr/>
        </p:nvSpPr>
        <p:spPr>
          <a:xfrm>
            <a:off x="773495" y="2473496"/>
            <a:ext cx="144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Network Assets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4"/>
          <p:cNvSpPr txBox="1"/>
          <p:nvPr/>
        </p:nvSpPr>
        <p:spPr>
          <a:xfrm>
            <a:off x="832910" y="4195611"/>
            <a:ext cx="1387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Food Chain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2642898" y="4195611"/>
            <a:ext cx="1387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Transportation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4741959" y="4195611"/>
            <a:ext cx="1387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Molecules 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54"/>
          <p:cNvSpPr txBox="1"/>
          <p:nvPr/>
        </p:nvSpPr>
        <p:spPr>
          <a:xfrm>
            <a:off x="7164105" y="4195611"/>
            <a:ext cx="1332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Communication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54"/>
          <p:cNvSpPr txBox="1"/>
          <p:nvPr/>
        </p:nvSpPr>
        <p:spPr>
          <a:xfrm>
            <a:off x="5142063" y="2473496"/>
            <a:ext cx="128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Social Interactions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7136814" y="2473496"/>
            <a:ext cx="1387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Knowledge Graphs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0" name="Google Shape;430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80892" y="1170712"/>
            <a:ext cx="1644774" cy="104161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4"/>
          <p:cNvSpPr txBox="1"/>
          <p:nvPr/>
        </p:nvSpPr>
        <p:spPr>
          <a:xfrm>
            <a:off x="2957780" y="2520225"/>
            <a:ext cx="1446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Inter"/>
                <a:ea typeface="Inter"/>
                <a:cs typeface="Inter"/>
                <a:sym typeface="Inter"/>
              </a:rPr>
              <a:t>Fraud/Security</a:t>
            </a:r>
            <a:endParaRPr sz="700"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Microsoft Office PowerPoint</Application>
  <PresentationFormat>On-screen Show (16:9)</PresentationFormat>
  <Paragraphs>430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8" baseType="lpstr">
      <vt:lpstr>Inter Medium</vt:lpstr>
      <vt:lpstr>Poppins</vt:lpstr>
      <vt:lpstr>Inter SemiBold</vt:lpstr>
      <vt:lpstr>Helvetica Neue</vt:lpstr>
      <vt:lpstr>DM Serif Text</vt:lpstr>
      <vt:lpstr>Arial</vt:lpstr>
      <vt:lpstr>Helvetica Neue Light</vt:lpstr>
      <vt:lpstr>Inter ExtraBold</vt:lpstr>
      <vt:lpstr>Georgia</vt:lpstr>
      <vt:lpstr>Roboto Slab SemiBold</vt:lpstr>
      <vt:lpstr>Open Sans</vt:lpstr>
      <vt:lpstr>Calibri</vt:lpstr>
      <vt:lpstr>Roboto</vt:lpstr>
      <vt:lpstr>Inter</vt:lpstr>
      <vt:lpstr>Poppins Medium</vt:lpstr>
      <vt:lpstr>Inter Light</vt:lpstr>
      <vt:lpstr>Work Sans</vt:lpstr>
      <vt:lpstr>Simple Light</vt:lpstr>
      <vt:lpstr>Custom Design</vt:lpstr>
      <vt:lpstr>PowerPoint Presentation</vt:lpstr>
      <vt:lpstr>PowerPoint Presentation</vt:lpstr>
      <vt:lpstr>PowerPoint Presentation</vt:lpstr>
      <vt:lpstr>Jörg Schad, PhD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</vt:lpstr>
      <vt:lpstr>Skip Gram Network</vt:lpstr>
      <vt:lpstr>Embedding</vt:lpstr>
      <vt:lpstr>Word2Vec </vt:lpstr>
      <vt:lpstr>From words to nodes </vt:lpstr>
      <vt:lpstr>Node2Vec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Burt Gwilliam</cp:lastModifiedBy>
  <cp:revision>1</cp:revision>
  <dcterms:modified xsi:type="dcterms:W3CDTF">2023-12-23T19:24:35Z</dcterms:modified>
</cp:coreProperties>
</file>